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 id="2147483668" r:id="rId2"/>
    <p:sldMasterId id="2147483725" r:id="rId3"/>
    <p:sldMasterId id="2147483730" r:id="rId4"/>
    <p:sldMasterId id="2147483734" r:id="rId5"/>
  </p:sldMasterIdLst>
  <p:notesMasterIdLst>
    <p:notesMasterId r:id="rId48"/>
  </p:notesMasterIdLst>
  <p:sldIdLst>
    <p:sldId id="256" r:id="rId6"/>
    <p:sldId id="312" r:id="rId7"/>
    <p:sldId id="363" r:id="rId8"/>
    <p:sldId id="314" r:id="rId9"/>
    <p:sldId id="313" r:id="rId10"/>
    <p:sldId id="315" r:id="rId11"/>
    <p:sldId id="316" r:id="rId12"/>
    <p:sldId id="321" r:id="rId13"/>
    <p:sldId id="325" r:id="rId14"/>
    <p:sldId id="328" r:id="rId15"/>
    <p:sldId id="326" r:id="rId16"/>
    <p:sldId id="327" r:id="rId17"/>
    <p:sldId id="329" r:id="rId18"/>
    <p:sldId id="330" r:id="rId19"/>
    <p:sldId id="360" r:id="rId20"/>
    <p:sldId id="333" r:id="rId21"/>
    <p:sldId id="324" r:id="rId22"/>
    <p:sldId id="347" r:id="rId23"/>
    <p:sldId id="361" r:id="rId24"/>
    <p:sldId id="340" r:id="rId25"/>
    <p:sldId id="342" r:id="rId26"/>
    <p:sldId id="343" r:id="rId27"/>
    <p:sldId id="345" r:id="rId28"/>
    <p:sldId id="348" r:id="rId29"/>
    <p:sldId id="369" r:id="rId30"/>
    <p:sldId id="372" r:id="rId31"/>
    <p:sldId id="368" r:id="rId32"/>
    <p:sldId id="349" r:id="rId33"/>
    <p:sldId id="354" r:id="rId34"/>
    <p:sldId id="353" r:id="rId35"/>
    <p:sldId id="370" r:id="rId36"/>
    <p:sldId id="373" r:id="rId37"/>
    <p:sldId id="352" r:id="rId38"/>
    <p:sldId id="350" r:id="rId39"/>
    <p:sldId id="351" r:id="rId40"/>
    <p:sldId id="362" r:id="rId41"/>
    <p:sldId id="320" r:id="rId42"/>
    <p:sldId id="365" r:id="rId43"/>
    <p:sldId id="356" r:id="rId44"/>
    <p:sldId id="355" r:id="rId45"/>
    <p:sldId id="371" r:id="rId46"/>
    <p:sldId id="305"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7D0445-6A6B-54F2-B90E-6AB52B45EE12}" name="Gibson, Kirstin" initials="GK" userId="S::kirstin.gibson@fssa.in.gov::443c8713-73bf-4006-ab3f-598c6818615b" providerId="AD"/>
  <p188:author id="{F8A3825B-407C-DB8D-6FC9-29866BBE563F}" name="Milliken, Roberta A" initials="RM" userId="S::Roberta.Milliken@fssa.in.gov::d0d39ac7-d899-4c91-bef8-c2dda4b7c732" providerId="AD"/>
  <p188:author id="{BCF7CA99-1A71-2A7B-DC79-CF3DFB4DFBC3}" name="Schaefer, Michelle (FSSA)" initials="SM" userId="S::michelle.schaefer@fssa.in.gov::1fcec336-0ca0-4165-a265-3750e008ffbc" providerId="AD"/>
  <p188:author id="{CB5C34E4-0014-E286-981A-A6B93DEC35A1}" name="Jongkind, Theresa" initials="TJ" userId="S::Theresa.Jongkind@fssa.IN.gov::e08a5ba7-b321-4ab9-9a9c-6d71c288c34e" providerId="AD"/>
  <p188:author id="{CD8A1AEB-1925-32CC-6C5B-80B091F81BA0}" name="Snedigar, Rheonna L" initials="SR" userId="S::rheonna.snedigar@fssa.in.gov::b4f3b0ae-14aa-4547-9bf7-365f479d1ef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harp-Byrnes, Shanida " initials="SSB" lastIdx="2" clrIdx="0">
    <p:extLst>
      <p:ext uri="{19B8F6BF-5375-455C-9EA6-DF929625EA0E}">
        <p15:presenceInfo xmlns:p15="http://schemas.microsoft.com/office/powerpoint/2012/main" userId="Sharp-Byrnes, Shanida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9" autoAdjust="0"/>
    <p:restoredTop sz="88564" autoAdjust="0"/>
  </p:normalViewPr>
  <p:slideViewPr>
    <p:cSldViewPr snapToGrid="0">
      <p:cViewPr varScale="1">
        <p:scale>
          <a:sx n="98" d="100"/>
          <a:sy n="98" d="100"/>
        </p:scale>
        <p:origin x="10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liken, Roberta A" userId="d0d39ac7-d899-4c91-bef8-c2dda4b7c732" providerId="ADAL" clId="{BF84D3FB-4526-47D7-A4D1-B7AECC330001}"/>
    <pc:docChg chg="custSel delSld modSld">
      <pc:chgData name="Milliken, Roberta A" userId="d0d39ac7-d899-4c91-bef8-c2dda4b7c732" providerId="ADAL" clId="{BF84D3FB-4526-47D7-A4D1-B7AECC330001}" dt="2026-07-08T12:50:32.265" v="35" actId="20577"/>
      <pc:docMkLst>
        <pc:docMk/>
      </pc:docMkLst>
      <pc:sldChg chg="modSp mod modNotesTx">
        <pc:chgData name="Milliken, Roberta A" userId="d0d39ac7-d899-4c91-bef8-c2dda4b7c732" providerId="ADAL" clId="{BF84D3FB-4526-47D7-A4D1-B7AECC330001}" dt="2026-07-08T12:50:27.551" v="34" actId="20577"/>
        <pc:sldMkLst>
          <pc:docMk/>
          <pc:sldMk cId="669326046" sldId="313"/>
        </pc:sldMkLst>
        <pc:spChg chg="mod">
          <ac:chgData name="Milliken, Roberta A" userId="d0d39ac7-d899-4c91-bef8-c2dda4b7c732" providerId="ADAL" clId="{BF84D3FB-4526-47D7-A4D1-B7AECC330001}" dt="2026-06-29T18:37:15.663" v="2" actId="20577"/>
          <ac:spMkLst>
            <pc:docMk/>
            <pc:sldMk cId="669326046" sldId="313"/>
            <ac:spMk id="3" creationId="{3D1B7877-D635-E064-4324-BA119EEAF3DB}"/>
          </ac:spMkLst>
        </pc:spChg>
      </pc:sldChg>
      <pc:sldChg chg="modSp mod modNotesTx">
        <pc:chgData name="Milliken, Roberta A" userId="d0d39ac7-d899-4c91-bef8-c2dda4b7c732" providerId="ADAL" clId="{BF84D3FB-4526-47D7-A4D1-B7AECC330001}" dt="2026-07-08T12:50:24.272" v="33" actId="20577"/>
        <pc:sldMkLst>
          <pc:docMk/>
          <pc:sldMk cId="1165285767" sldId="314"/>
        </pc:sldMkLst>
        <pc:spChg chg="mod">
          <ac:chgData name="Milliken, Roberta A" userId="d0d39ac7-d899-4c91-bef8-c2dda4b7c732" providerId="ADAL" clId="{BF84D3FB-4526-47D7-A4D1-B7AECC330001}" dt="2026-06-29T18:36:40.917" v="0" actId="20577"/>
          <ac:spMkLst>
            <pc:docMk/>
            <pc:sldMk cId="1165285767" sldId="314"/>
            <ac:spMk id="3" creationId="{75E4A887-B671-F99C-7683-0E6BF6C3A99E}"/>
          </ac:spMkLst>
        </pc:spChg>
      </pc:sldChg>
      <pc:sldChg chg="modNotesTx">
        <pc:chgData name="Milliken, Roberta A" userId="d0d39ac7-d899-4c91-bef8-c2dda4b7c732" providerId="ADAL" clId="{BF84D3FB-4526-47D7-A4D1-B7AECC330001}" dt="2026-07-08T12:50:32.265" v="35" actId="20577"/>
        <pc:sldMkLst>
          <pc:docMk/>
          <pc:sldMk cId="3182624403" sldId="315"/>
        </pc:sldMkLst>
      </pc:sldChg>
      <pc:sldChg chg="modSp mod">
        <pc:chgData name="Milliken, Roberta A" userId="d0d39ac7-d899-4c91-bef8-c2dda4b7c732" providerId="ADAL" clId="{BF84D3FB-4526-47D7-A4D1-B7AECC330001}" dt="2026-06-29T18:39:17.117" v="7" actId="20577"/>
        <pc:sldMkLst>
          <pc:docMk/>
          <pc:sldMk cId="3416311180" sldId="325"/>
        </pc:sldMkLst>
        <pc:spChg chg="mod">
          <ac:chgData name="Milliken, Roberta A" userId="d0d39ac7-d899-4c91-bef8-c2dda4b7c732" providerId="ADAL" clId="{BF84D3FB-4526-47D7-A4D1-B7AECC330001}" dt="2026-06-29T18:39:17.117" v="7" actId="20577"/>
          <ac:spMkLst>
            <pc:docMk/>
            <pc:sldMk cId="3416311180" sldId="325"/>
            <ac:spMk id="3" creationId="{20FC5143-A814-A597-90E6-DFD9A66E6215}"/>
          </ac:spMkLst>
        </pc:spChg>
      </pc:sldChg>
      <pc:sldChg chg="modSp mod">
        <pc:chgData name="Milliken, Roberta A" userId="d0d39ac7-d899-4c91-bef8-c2dda4b7c732" providerId="ADAL" clId="{BF84D3FB-4526-47D7-A4D1-B7AECC330001}" dt="2026-07-01T13:37:08.565" v="9" actId="313"/>
        <pc:sldMkLst>
          <pc:docMk/>
          <pc:sldMk cId="4176534783" sldId="327"/>
        </pc:sldMkLst>
        <pc:spChg chg="mod">
          <ac:chgData name="Milliken, Roberta A" userId="d0d39ac7-d899-4c91-bef8-c2dda4b7c732" providerId="ADAL" clId="{BF84D3FB-4526-47D7-A4D1-B7AECC330001}" dt="2026-07-01T13:37:08.565" v="9" actId="313"/>
          <ac:spMkLst>
            <pc:docMk/>
            <pc:sldMk cId="4176534783" sldId="327"/>
            <ac:spMk id="3" creationId="{5D7EBC0B-0D7E-8C56-5B23-5F0CED5BDB99}"/>
          </ac:spMkLst>
        </pc:spChg>
      </pc:sldChg>
      <pc:sldChg chg="modSp mod">
        <pc:chgData name="Milliken, Roberta A" userId="d0d39ac7-d899-4c91-bef8-c2dda4b7c732" providerId="ADAL" clId="{BF84D3FB-4526-47D7-A4D1-B7AECC330001}" dt="2026-07-01T13:55:59.969" v="11" actId="20577"/>
        <pc:sldMkLst>
          <pc:docMk/>
          <pc:sldMk cId="560477759" sldId="330"/>
        </pc:sldMkLst>
        <pc:spChg chg="mod">
          <ac:chgData name="Milliken, Roberta A" userId="d0d39ac7-d899-4c91-bef8-c2dda4b7c732" providerId="ADAL" clId="{BF84D3FB-4526-47D7-A4D1-B7AECC330001}" dt="2026-07-01T13:55:59.969" v="11" actId="20577"/>
          <ac:spMkLst>
            <pc:docMk/>
            <pc:sldMk cId="560477759" sldId="330"/>
            <ac:spMk id="6" creationId="{572219BF-2A48-ED40-A9CA-B71635DF53D3}"/>
          </ac:spMkLst>
        </pc:spChg>
      </pc:sldChg>
      <pc:sldChg chg="modSp mod">
        <pc:chgData name="Milliken, Roberta A" userId="d0d39ac7-d899-4c91-bef8-c2dda4b7c732" providerId="ADAL" clId="{BF84D3FB-4526-47D7-A4D1-B7AECC330001}" dt="2026-07-01T14:16:21.679" v="32" actId="20577"/>
        <pc:sldMkLst>
          <pc:docMk/>
          <pc:sldMk cId="2152199417" sldId="347"/>
        </pc:sldMkLst>
        <pc:spChg chg="mod">
          <ac:chgData name="Milliken, Roberta A" userId="d0d39ac7-d899-4c91-bef8-c2dda4b7c732" providerId="ADAL" clId="{BF84D3FB-4526-47D7-A4D1-B7AECC330001}" dt="2026-07-01T14:16:21.679" v="32" actId="20577"/>
          <ac:spMkLst>
            <pc:docMk/>
            <pc:sldMk cId="2152199417" sldId="347"/>
            <ac:spMk id="3" creationId="{04E4C885-C627-118B-DA7E-DA0F84F064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090A98-9D78-44D6-9A7C-DCFD9EA366AB}" type="datetimeFigureOut">
              <a:rPr lang="en-US" smtClean="0"/>
              <a:t>7/8/2026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C2B565-ECEF-4485-8D8F-E3C3C8C02E0D}" type="slidenum">
              <a:rPr lang="en-US" smtClean="0"/>
              <a:t>‹#›</a:t>
            </a:fld>
            <a:endParaRPr lang="en-US"/>
          </a:p>
        </p:txBody>
      </p:sp>
    </p:spTree>
    <p:extLst>
      <p:ext uri="{BB962C8B-B14F-4D97-AF65-F5344CB8AC3E}">
        <p14:creationId xmlns:p14="http://schemas.microsoft.com/office/powerpoint/2010/main" val="1664568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a:t>
            </a:fld>
            <a:endParaRPr lang="en-US"/>
          </a:p>
        </p:txBody>
      </p:sp>
    </p:spTree>
    <p:extLst>
      <p:ext uri="{BB962C8B-B14F-4D97-AF65-F5344CB8AC3E}">
        <p14:creationId xmlns:p14="http://schemas.microsoft.com/office/powerpoint/2010/main" val="2085071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12</a:t>
            </a:fld>
            <a:endParaRPr lang="en-US"/>
          </a:p>
        </p:txBody>
      </p:sp>
    </p:spTree>
    <p:extLst>
      <p:ext uri="{BB962C8B-B14F-4D97-AF65-F5344CB8AC3E}">
        <p14:creationId xmlns:p14="http://schemas.microsoft.com/office/powerpoint/2010/main" val="2572605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13</a:t>
            </a:fld>
            <a:endParaRPr lang="en-US"/>
          </a:p>
        </p:txBody>
      </p:sp>
    </p:spTree>
    <p:extLst>
      <p:ext uri="{BB962C8B-B14F-4D97-AF65-F5344CB8AC3E}">
        <p14:creationId xmlns:p14="http://schemas.microsoft.com/office/powerpoint/2010/main" val="830313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14</a:t>
            </a:fld>
            <a:endParaRPr lang="en-US"/>
          </a:p>
        </p:txBody>
      </p:sp>
    </p:spTree>
    <p:extLst>
      <p:ext uri="{BB962C8B-B14F-4D97-AF65-F5344CB8AC3E}">
        <p14:creationId xmlns:p14="http://schemas.microsoft.com/office/powerpoint/2010/main" val="3473902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16</a:t>
            </a:fld>
            <a:endParaRPr lang="en-US"/>
          </a:p>
        </p:txBody>
      </p:sp>
    </p:spTree>
    <p:extLst>
      <p:ext uri="{BB962C8B-B14F-4D97-AF65-F5344CB8AC3E}">
        <p14:creationId xmlns:p14="http://schemas.microsoft.com/office/powerpoint/2010/main" val="393671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17</a:t>
            </a:fld>
            <a:endParaRPr lang="en-US"/>
          </a:p>
        </p:txBody>
      </p:sp>
    </p:spTree>
    <p:extLst>
      <p:ext uri="{BB962C8B-B14F-4D97-AF65-F5344CB8AC3E}">
        <p14:creationId xmlns:p14="http://schemas.microsoft.com/office/powerpoint/2010/main" val="2658357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18</a:t>
            </a:fld>
            <a:endParaRPr lang="en-US"/>
          </a:p>
        </p:txBody>
      </p:sp>
    </p:spTree>
    <p:extLst>
      <p:ext uri="{BB962C8B-B14F-4D97-AF65-F5344CB8AC3E}">
        <p14:creationId xmlns:p14="http://schemas.microsoft.com/office/powerpoint/2010/main" val="1741580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B0903-9D06-6984-0131-D316DD166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2CD45-F171-4658-36BB-957DD0A37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7DA52B-9A1A-A197-966B-6B806E87C2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C1F400-202B-0ADA-F6B5-32C0F83B6F91}"/>
              </a:ext>
            </a:extLst>
          </p:cNvPr>
          <p:cNvSpPr>
            <a:spLocks noGrp="1"/>
          </p:cNvSpPr>
          <p:nvPr>
            <p:ph type="sldNum" sz="quarter" idx="5"/>
          </p:nvPr>
        </p:nvSpPr>
        <p:spPr/>
        <p:txBody>
          <a:bodyPr/>
          <a:lstStyle/>
          <a:p>
            <a:fld id="{A2C2B565-ECEF-4485-8D8F-E3C3C8C02E0D}" type="slidenum">
              <a:rPr lang="en-US" smtClean="0"/>
              <a:t>19</a:t>
            </a:fld>
            <a:endParaRPr lang="en-US"/>
          </a:p>
        </p:txBody>
      </p:sp>
    </p:spTree>
    <p:extLst>
      <p:ext uri="{BB962C8B-B14F-4D97-AF65-F5344CB8AC3E}">
        <p14:creationId xmlns:p14="http://schemas.microsoft.com/office/powerpoint/2010/main" val="3461933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20</a:t>
            </a:fld>
            <a:endParaRPr lang="en-US"/>
          </a:p>
        </p:txBody>
      </p:sp>
    </p:spTree>
    <p:extLst>
      <p:ext uri="{BB962C8B-B14F-4D97-AF65-F5344CB8AC3E}">
        <p14:creationId xmlns:p14="http://schemas.microsoft.com/office/powerpoint/2010/main" val="4082354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21</a:t>
            </a:fld>
            <a:endParaRPr lang="en-US"/>
          </a:p>
        </p:txBody>
      </p:sp>
    </p:spTree>
    <p:extLst>
      <p:ext uri="{BB962C8B-B14F-4D97-AF65-F5344CB8AC3E}">
        <p14:creationId xmlns:p14="http://schemas.microsoft.com/office/powerpoint/2010/main" val="32900688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22</a:t>
            </a:fld>
            <a:endParaRPr lang="en-US"/>
          </a:p>
        </p:txBody>
      </p:sp>
    </p:spTree>
    <p:extLst>
      <p:ext uri="{BB962C8B-B14F-4D97-AF65-F5344CB8AC3E}">
        <p14:creationId xmlns:p14="http://schemas.microsoft.com/office/powerpoint/2010/main" val="2945335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4</a:t>
            </a:fld>
            <a:endParaRPr lang="en-US"/>
          </a:p>
        </p:txBody>
      </p:sp>
    </p:spTree>
    <p:extLst>
      <p:ext uri="{BB962C8B-B14F-4D97-AF65-F5344CB8AC3E}">
        <p14:creationId xmlns:p14="http://schemas.microsoft.com/office/powerpoint/2010/main" val="20687057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23</a:t>
            </a:fld>
            <a:endParaRPr lang="en-US"/>
          </a:p>
        </p:txBody>
      </p:sp>
    </p:spTree>
    <p:extLst>
      <p:ext uri="{BB962C8B-B14F-4D97-AF65-F5344CB8AC3E}">
        <p14:creationId xmlns:p14="http://schemas.microsoft.com/office/powerpoint/2010/main" val="3661781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Review the slide</a:t>
            </a:r>
          </a:p>
        </p:txBody>
      </p:sp>
      <p:sp>
        <p:nvSpPr>
          <p:cNvPr id="4" name="Slide Number Placeholder 3"/>
          <p:cNvSpPr>
            <a:spLocks noGrp="1"/>
          </p:cNvSpPr>
          <p:nvPr>
            <p:ph type="sldNum" sz="quarter" idx="5"/>
          </p:nvPr>
        </p:nvSpPr>
        <p:spPr/>
        <p:txBody>
          <a:bodyPr/>
          <a:lstStyle/>
          <a:p>
            <a:fld id="{A2C2B565-ECEF-4485-8D8F-E3C3C8C02E0D}" type="slidenum">
              <a:rPr lang="en-US" smtClean="0"/>
              <a:t>24</a:t>
            </a:fld>
            <a:endParaRPr lang="en-US"/>
          </a:p>
        </p:txBody>
      </p:sp>
    </p:spTree>
    <p:extLst>
      <p:ext uri="{BB962C8B-B14F-4D97-AF65-F5344CB8AC3E}">
        <p14:creationId xmlns:p14="http://schemas.microsoft.com/office/powerpoint/2010/main" val="411606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28</a:t>
            </a:fld>
            <a:endParaRPr lang="en-US"/>
          </a:p>
        </p:txBody>
      </p:sp>
    </p:spTree>
    <p:extLst>
      <p:ext uri="{BB962C8B-B14F-4D97-AF65-F5344CB8AC3E}">
        <p14:creationId xmlns:p14="http://schemas.microsoft.com/office/powerpoint/2010/main" val="12122781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Review the slide. </a:t>
            </a:r>
          </a:p>
        </p:txBody>
      </p:sp>
      <p:sp>
        <p:nvSpPr>
          <p:cNvPr id="4" name="Slide Number Placeholder 3"/>
          <p:cNvSpPr>
            <a:spLocks noGrp="1"/>
          </p:cNvSpPr>
          <p:nvPr>
            <p:ph type="sldNum" sz="quarter" idx="5"/>
          </p:nvPr>
        </p:nvSpPr>
        <p:spPr/>
        <p:txBody>
          <a:bodyPr/>
          <a:lstStyle/>
          <a:p>
            <a:fld id="{A2C2B565-ECEF-4485-8D8F-E3C3C8C02E0D}" type="slidenum">
              <a:rPr lang="en-US" smtClean="0"/>
              <a:t>33</a:t>
            </a:fld>
            <a:endParaRPr lang="en-US"/>
          </a:p>
        </p:txBody>
      </p:sp>
    </p:spTree>
    <p:extLst>
      <p:ext uri="{BB962C8B-B14F-4D97-AF65-F5344CB8AC3E}">
        <p14:creationId xmlns:p14="http://schemas.microsoft.com/office/powerpoint/2010/main" val="504940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34</a:t>
            </a:fld>
            <a:endParaRPr lang="en-US"/>
          </a:p>
        </p:txBody>
      </p:sp>
    </p:spTree>
    <p:extLst>
      <p:ext uri="{BB962C8B-B14F-4D97-AF65-F5344CB8AC3E}">
        <p14:creationId xmlns:p14="http://schemas.microsoft.com/office/powerpoint/2010/main" val="424663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35</a:t>
            </a:fld>
            <a:endParaRPr lang="en-US"/>
          </a:p>
        </p:txBody>
      </p:sp>
    </p:spTree>
    <p:extLst>
      <p:ext uri="{BB962C8B-B14F-4D97-AF65-F5344CB8AC3E}">
        <p14:creationId xmlns:p14="http://schemas.microsoft.com/office/powerpoint/2010/main" val="24087670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5"/>
          </p:nvPr>
        </p:nvSpPr>
        <p:spPr/>
        <p:txBody>
          <a:bodyPr/>
          <a:lstStyle/>
          <a:p>
            <a:fld id="{A2C2B565-ECEF-4485-8D8F-E3C3C8C02E0D}" type="slidenum">
              <a:rPr lang="en-US" smtClean="0"/>
              <a:t>37</a:t>
            </a:fld>
            <a:endParaRPr lang="en-US"/>
          </a:p>
        </p:txBody>
      </p:sp>
    </p:spTree>
    <p:extLst>
      <p:ext uri="{BB962C8B-B14F-4D97-AF65-F5344CB8AC3E}">
        <p14:creationId xmlns:p14="http://schemas.microsoft.com/office/powerpoint/2010/main" val="37607161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40</a:t>
            </a:fld>
            <a:endParaRPr lang="en-US"/>
          </a:p>
        </p:txBody>
      </p:sp>
    </p:spTree>
    <p:extLst>
      <p:ext uri="{BB962C8B-B14F-4D97-AF65-F5344CB8AC3E}">
        <p14:creationId xmlns:p14="http://schemas.microsoft.com/office/powerpoint/2010/main" val="32160812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82269-3806-A458-F709-FE3C35724D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B336BB-60E8-6DC3-603A-AA455914A3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37CE07-2248-F276-D2AF-D0054BFF43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9D6696-3EEC-9CFC-B9EE-B4596693E948}"/>
              </a:ext>
            </a:extLst>
          </p:cNvPr>
          <p:cNvSpPr>
            <a:spLocks noGrp="1"/>
          </p:cNvSpPr>
          <p:nvPr>
            <p:ph type="sldNum" sz="quarter" idx="5"/>
          </p:nvPr>
        </p:nvSpPr>
        <p:spPr/>
        <p:txBody>
          <a:bodyPr/>
          <a:lstStyle/>
          <a:p>
            <a:fld id="{A2C2B565-ECEF-4485-8D8F-E3C3C8C02E0D}" type="slidenum">
              <a:rPr lang="en-US" smtClean="0"/>
              <a:t>41</a:t>
            </a:fld>
            <a:endParaRPr lang="en-US"/>
          </a:p>
        </p:txBody>
      </p:sp>
    </p:spTree>
    <p:extLst>
      <p:ext uri="{BB962C8B-B14F-4D97-AF65-F5344CB8AC3E}">
        <p14:creationId xmlns:p14="http://schemas.microsoft.com/office/powerpoint/2010/main" val="2673206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5</a:t>
            </a:fld>
            <a:endParaRPr lang="en-US"/>
          </a:p>
        </p:txBody>
      </p:sp>
    </p:spTree>
    <p:extLst>
      <p:ext uri="{BB962C8B-B14F-4D97-AF65-F5344CB8AC3E}">
        <p14:creationId xmlns:p14="http://schemas.microsoft.com/office/powerpoint/2010/main" val="2617173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6</a:t>
            </a:fld>
            <a:endParaRPr lang="en-US"/>
          </a:p>
        </p:txBody>
      </p:sp>
    </p:spTree>
    <p:extLst>
      <p:ext uri="{BB962C8B-B14F-4D97-AF65-F5344CB8AC3E}">
        <p14:creationId xmlns:p14="http://schemas.microsoft.com/office/powerpoint/2010/main" val="712930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7</a:t>
            </a:fld>
            <a:endParaRPr lang="en-US"/>
          </a:p>
        </p:txBody>
      </p:sp>
    </p:spTree>
    <p:extLst>
      <p:ext uri="{BB962C8B-B14F-4D97-AF65-F5344CB8AC3E}">
        <p14:creationId xmlns:p14="http://schemas.microsoft.com/office/powerpoint/2010/main" val="1312589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8</a:t>
            </a:fld>
            <a:endParaRPr lang="en-US"/>
          </a:p>
        </p:txBody>
      </p:sp>
    </p:spTree>
    <p:extLst>
      <p:ext uri="{BB962C8B-B14F-4D97-AF65-F5344CB8AC3E}">
        <p14:creationId xmlns:p14="http://schemas.microsoft.com/office/powerpoint/2010/main" val="2566178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9</a:t>
            </a:fld>
            <a:endParaRPr lang="en-US"/>
          </a:p>
        </p:txBody>
      </p:sp>
    </p:spTree>
    <p:extLst>
      <p:ext uri="{BB962C8B-B14F-4D97-AF65-F5344CB8AC3E}">
        <p14:creationId xmlns:p14="http://schemas.microsoft.com/office/powerpoint/2010/main" val="1958504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10</a:t>
            </a:fld>
            <a:endParaRPr lang="en-US"/>
          </a:p>
        </p:txBody>
      </p:sp>
    </p:spTree>
    <p:extLst>
      <p:ext uri="{BB962C8B-B14F-4D97-AF65-F5344CB8AC3E}">
        <p14:creationId xmlns:p14="http://schemas.microsoft.com/office/powerpoint/2010/main" val="2769108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2B565-ECEF-4485-8D8F-E3C3C8C02E0D}" type="slidenum">
              <a:rPr lang="en-US" smtClean="0"/>
              <a:t>11</a:t>
            </a:fld>
            <a:endParaRPr lang="en-US"/>
          </a:p>
        </p:txBody>
      </p:sp>
    </p:spTree>
    <p:extLst>
      <p:ext uri="{BB962C8B-B14F-4D97-AF65-F5344CB8AC3E}">
        <p14:creationId xmlns:p14="http://schemas.microsoft.com/office/powerpoint/2010/main" val="736734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4D57F-8143-963F-8E7F-8FF2F689C2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F93EB7-6B58-C1C6-6E50-A0F217CD49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03249B-9C0F-138C-80B9-EDB1AFD4B6C5}"/>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90190D19-D5CA-1D5C-53B9-3BA26BF819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2CAD2F-A505-EC92-9398-60734A2E81FA}"/>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78184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2CA5-B129-FC01-C91F-F047C3B9C3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CE8B9F-2EF8-2E23-7C8B-8E090BE322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E1A36E-055E-6D33-47E5-01BDDDF1C30B}"/>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4972DE15-7EDC-C041-CD9B-74721A8D8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54974-801B-5069-2EBD-7176B9AE7210}"/>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365432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D853BA-4BB7-A91D-56BD-37804A3276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B6E9B7-E266-C01E-4504-0576FE615A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41D3B5-7ED9-8AB7-E93A-D816E126C584}"/>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808DE516-4B75-027E-7A27-22D8FDAFF5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E61A1F-22E2-D2D9-067C-427DF50520CB}"/>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1962363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EF241-BEC8-9498-EE98-B2BF4DC894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C097DD-E403-7B95-1835-278EA72A0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7D7066-891A-8554-F546-501A5729EFB9}"/>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05FB6B2B-0B07-2FB4-59DF-D859DBC137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8FC3D-A9CC-447B-9852-A7CF1ADE8AC9}"/>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1090057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737DE-7E06-EDA4-158D-89A6DE0CBA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573013-1349-DA43-E59D-BF76E830CB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C035DF-0219-CE77-9FA3-FF6808D274CB}"/>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CBE5F257-6C33-9A70-0A12-6BB0F143E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44994-914E-EAC2-2905-3C8B22B7475E}"/>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3607904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B771-1BBA-C4D9-F87E-7EFF0E8DE2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9792C8-F8C7-B751-900D-968FFD181F6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FD785A-96BD-A2BF-815B-8F59DFF18179}"/>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831B90EC-1063-A735-B077-3CB8143534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44E7E-82FC-3014-065E-3072356769D4}"/>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1894501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318FC-385B-22BA-D502-0C973FFEDE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8F8649-9B99-A33B-F2A1-59A937329E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E2FA80-0620-7D56-EB64-647EA170F5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9A0B42-8DA2-F371-5112-DCAAB75FA55C}"/>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6" name="Footer Placeholder 5">
            <a:extLst>
              <a:ext uri="{FF2B5EF4-FFF2-40B4-BE49-F238E27FC236}">
                <a16:creationId xmlns:a16="http://schemas.microsoft.com/office/drawing/2014/main" id="{1B9F29E7-8319-FFBF-09B8-5C9A85F5CD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7286DC-5EA6-269B-F75A-48D9426384D6}"/>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2857524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2286E-B77A-A2AA-511D-0A4A7BA3D2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F87001-8AC1-4DDB-2148-B9C0E7148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C3CA2B-878A-B4A5-9D6F-5ADC7E6F06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3544DD-7D39-44DA-59ED-B11C241969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CDB3BD-03B2-D6DB-1171-56283301A1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571D79-3E59-59A7-C680-D1B561C544E3}"/>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8" name="Footer Placeholder 7">
            <a:extLst>
              <a:ext uri="{FF2B5EF4-FFF2-40B4-BE49-F238E27FC236}">
                <a16:creationId xmlns:a16="http://schemas.microsoft.com/office/drawing/2014/main" id="{4B990DE3-C7CD-30CF-AAA9-F16F4782C7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5059A7-7086-8DD4-05C5-7797E863AE28}"/>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1777638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9597C-2FDD-5B23-5FB8-F843BA80A8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7C1F16-10B4-A171-AD70-BCF83657D002}"/>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4" name="Footer Placeholder 3">
            <a:extLst>
              <a:ext uri="{FF2B5EF4-FFF2-40B4-BE49-F238E27FC236}">
                <a16:creationId xmlns:a16="http://schemas.microsoft.com/office/drawing/2014/main" id="{5438AA06-F654-DCE9-1913-99BB6FF1BE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CD167E-AAE3-FDE5-05DC-2D32BD366DE4}"/>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10240214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0408DD-97D9-9633-F143-DB942A2C7EC5}"/>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3" name="Footer Placeholder 2">
            <a:extLst>
              <a:ext uri="{FF2B5EF4-FFF2-40B4-BE49-F238E27FC236}">
                <a16:creationId xmlns:a16="http://schemas.microsoft.com/office/drawing/2014/main" id="{AC3D834F-4FC0-A092-B349-88D6FF074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7561B2-4819-9B9F-C963-F872C53C387B}"/>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30928639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9411-E55C-F8D7-48C3-F21B2174D7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51D0A2C-CFAC-2431-E83B-1DC275FBE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088720-624B-5824-68B5-0392EDE8F8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5C1D7-8C92-7360-7559-E34D45F9A973}"/>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6" name="Footer Placeholder 5">
            <a:extLst>
              <a:ext uri="{FF2B5EF4-FFF2-40B4-BE49-F238E27FC236}">
                <a16:creationId xmlns:a16="http://schemas.microsoft.com/office/drawing/2014/main" id="{11243658-FB12-7C71-D09D-B9ADE2D9BA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1066CD-887E-DFAA-6D48-FBAFC5C9F876}"/>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157666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56F38-D236-5566-55E3-1AC8328F74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6D21F7-FBC1-23D7-6545-78EC7F7406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B4B43F-45D6-5410-D6AF-DE60BF660B9D}"/>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A533749A-E65F-2907-44F2-24185B02A1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EA612C-F6A2-19B2-B363-01142B85A1C0}"/>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3241696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65EFC-17BC-E80D-F4EE-8370DCD996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62B2CA-4E69-715D-8057-7EEC5541C3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2561CE-346D-B955-04B5-8193F5F2F3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E4D2E7-0150-25C6-684C-AF689A5C1A16}"/>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6" name="Footer Placeholder 5">
            <a:extLst>
              <a:ext uri="{FF2B5EF4-FFF2-40B4-BE49-F238E27FC236}">
                <a16:creationId xmlns:a16="http://schemas.microsoft.com/office/drawing/2014/main" id="{93AB1A0D-D9B5-57DF-066C-9A7E6A7EAF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7B7D98-0FB9-D376-7FB3-B36883E589B5}"/>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270417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80E9D-BC52-A633-2F58-24EF42BD22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603627-8890-C4D4-4A35-C0CB3732E9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9AE860-6593-CAEA-C376-D2FA7867CF61}"/>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B53B513A-D418-CC00-F814-9148FD2511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8D0760-B6BD-125E-9A30-76D7F6BF69C6}"/>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982205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C46156-E188-8052-5EFA-0F1D6A35E49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80799F-BA92-97A6-1949-C5B59263D4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5D7EEC-5760-495B-41EC-6C205856F9B9}"/>
              </a:ext>
            </a:extLst>
          </p:cNvPr>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33D179DA-C64E-5B1C-5CD1-7FC45022A0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013397-42BA-5E11-609C-4F7FD5E0AC99}"/>
              </a:ext>
            </a:extLst>
          </p:cNvPr>
          <p:cNvSpPr>
            <a:spLocks noGrp="1"/>
          </p:cNvSpPr>
          <p:nvPr>
            <p:ph type="sldNum" sz="quarter" idx="12"/>
          </p:nvPr>
        </p:nvSpPr>
        <p:spPr/>
        <p:txBody>
          <a:bodyPr/>
          <a:lstStyle/>
          <a:p>
            <a:fld id="{B8D9BD84-47FC-478E-BEAC-34C59B5ED5BA}" type="slidenum">
              <a:rPr lang="en-US" smtClean="0"/>
              <a:t>‹#›</a:t>
            </a:fld>
            <a:endParaRPr lang="en-US"/>
          </a:p>
        </p:txBody>
      </p:sp>
    </p:spTree>
    <p:extLst>
      <p:ext uri="{BB962C8B-B14F-4D97-AF65-F5344CB8AC3E}">
        <p14:creationId xmlns:p14="http://schemas.microsoft.com/office/powerpoint/2010/main" val="8091333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4CC0E8B-DDFA-4F7A-9544-9FE45EAD2D9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6A474C07-DFC6-1844-9DF7-096AF97D6774}" type="slidenum">
              <a:rPr lang="en-US" smtClean="0"/>
              <a:pPr/>
              <a:t>‹#›</a:t>
            </a:fld>
            <a:endParaRPr lang="en-US"/>
          </a:p>
        </p:txBody>
      </p:sp>
      <p:sp>
        <p:nvSpPr>
          <p:cNvPr id="5" name="Title 1">
            <a:extLst>
              <a:ext uri="{FF2B5EF4-FFF2-40B4-BE49-F238E27FC236}">
                <a16:creationId xmlns:a16="http://schemas.microsoft.com/office/drawing/2014/main" id="{56B138B7-3BDF-C9D2-001C-28E1DD73E63E}"/>
              </a:ext>
            </a:extLst>
          </p:cNvPr>
          <p:cNvSpPr txBox="1">
            <a:spLocks/>
          </p:cNvSpPr>
          <p:nvPr/>
        </p:nvSpPr>
        <p:spPr>
          <a:xfrm>
            <a:off x="1016000" y="2416174"/>
            <a:ext cx="10363200" cy="1012826"/>
          </a:xfrm>
          <a:prstGeom prst="rect">
            <a:avLst/>
          </a:prstGeom>
        </p:spPr>
        <p:txBody>
          <a:bodyPr/>
          <a:lstStyle>
            <a:lvl1pPr algn="ctr" defTabSz="914400" rtl="0" eaLnBrk="1" latinLnBrk="0" hangingPunct="1">
              <a:spcBef>
                <a:spcPct val="0"/>
              </a:spcBef>
              <a:buNone/>
              <a:defRPr sz="4400" b="1" kern="1200">
                <a:solidFill>
                  <a:schemeClr val="tx1"/>
                </a:solidFill>
                <a:latin typeface="Aptos" panose="020B0004020202020204" pitchFamily="34" charset="0"/>
                <a:ea typeface="+mj-ea"/>
                <a:cs typeface="+mj-cs"/>
              </a:defRPr>
            </a:lvl1pPr>
          </a:lstStyle>
          <a:p>
            <a:r>
              <a:rPr lang="en-US" sz="6000">
                <a:solidFill>
                  <a:schemeClr val="bg1"/>
                </a:solidFill>
              </a:rPr>
              <a:t>Click to edit Master title style</a:t>
            </a:r>
          </a:p>
        </p:txBody>
      </p:sp>
      <p:sp>
        <p:nvSpPr>
          <p:cNvPr id="6" name="Subtitle 2">
            <a:extLst>
              <a:ext uri="{FF2B5EF4-FFF2-40B4-BE49-F238E27FC236}">
                <a16:creationId xmlns:a16="http://schemas.microsoft.com/office/drawing/2014/main" id="{BD5410AE-75F7-F54F-87A8-B244395ADE37}"/>
              </a:ext>
            </a:extLst>
          </p:cNvPr>
          <p:cNvSpPr txBox="1">
            <a:spLocks/>
          </p:cNvSpPr>
          <p:nvPr/>
        </p:nvSpPr>
        <p:spPr>
          <a:xfrm>
            <a:off x="1930400" y="5257800"/>
            <a:ext cx="9575800" cy="609600"/>
          </a:xfrm>
          <a:prstGeom prst="rect">
            <a:avLst/>
          </a:prstGeom>
        </p:spPr>
        <p:txBody>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ptos Serif" panose="02020604070405020304" pitchFamily="18" charset="0"/>
                <a:ea typeface="+mn-ea"/>
                <a:cs typeface="+mn-cs"/>
              </a:defRPr>
            </a:lvl1pPr>
            <a:lvl2pPr marL="457200" indent="0" algn="ctr" defTabSz="914400" rtl="0" eaLnBrk="1" latinLnBrk="0" hangingPunct="1">
              <a:spcBef>
                <a:spcPct val="20000"/>
              </a:spcBef>
              <a:buFont typeface="Wingdings" panose="05000000000000000000" pitchFamily="2" charset="2"/>
              <a:buNone/>
              <a:defRPr sz="2800" kern="1200">
                <a:solidFill>
                  <a:schemeClr val="tx1">
                    <a:tint val="75000"/>
                  </a:schemeClr>
                </a:solidFill>
                <a:latin typeface="Aptos Serif" panose="02020604070405020304"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ptos Serif" panose="02020604070405020304" pitchFamily="18" charset="0"/>
                <a:ea typeface="+mn-ea"/>
                <a:cs typeface="+mn-cs"/>
              </a:defRPr>
            </a:lvl3pPr>
            <a:lvl4pPr marL="1371600" indent="0" algn="ctr" defTabSz="914400" rtl="0" eaLnBrk="1" latinLnBrk="0" hangingPunct="1">
              <a:spcBef>
                <a:spcPct val="20000"/>
              </a:spcBef>
              <a:buFont typeface="Courier New" panose="02070309020205020404" pitchFamily="49" charset="0"/>
              <a:buNone/>
              <a:defRPr sz="2000" kern="1200">
                <a:solidFill>
                  <a:schemeClr val="tx1">
                    <a:tint val="75000"/>
                  </a:schemeClr>
                </a:solidFill>
                <a:latin typeface="Aptos Serif" panose="02020604070405020304"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ptos Serif" panose="02020604070405020304"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en-US">
                <a:solidFill>
                  <a:schemeClr val="accent3"/>
                </a:solidFill>
              </a:rPr>
              <a:t>Click to edit Master subtitle style</a:t>
            </a:r>
          </a:p>
        </p:txBody>
      </p:sp>
    </p:spTree>
    <p:extLst>
      <p:ext uri="{BB962C8B-B14F-4D97-AF65-F5344CB8AC3E}">
        <p14:creationId xmlns:p14="http://schemas.microsoft.com/office/powerpoint/2010/main" val="25798810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F04F6-2FD1-75D2-10E7-1CDBAB2D9642}"/>
              </a:ext>
            </a:extLst>
          </p:cNvPr>
          <p:cNvSpPr>
            <a:spLocks noGrp="1"/>
          </p:cNvSpPr>
          <p:nvPr>
            <p:ph type="title"/>
          </p:nvPr>
        </p:nvSpPr>
        <p:spPr>
          <a:xfrm>
            <a:off x="0" y="2438400"/>
            <a:ext cx="12192000" cy="1371600"/>
          </a:xfrm>
          <a:prstGeom prst="rect">
            <a:avLst/>
          </a:prstGeom>
        </p:spPr>
        <p:txBody>
          <a:bodyP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42EF272C-17DE-6ED3-F102-C88298BECB32}"/>
              </a:ext>
            </a:extLst>
          </p:cNvPr>
          <p:cNvSpPr>
            <a:spLocks noGrp="1"/>
          </p:cNvSpPr>
          <p:nvPr>
            <p:ph type="sldNum" sz="quarter" idx="10"/>
          </p:nvPr>
        </p:nvSpPr>
        <p:spPr/>
        <p:txBody>
          <a:bodyPr/>
          <a:lstStyle/>
          <a:p>
            <a:fld id="{6A474C07-DFC6-1844-9DF7-096AF97D6774}" type="slidenum">
              <a:rPr lang="en-US" smtClean="0"/>
              <a:pPr/>
              <a:t>‹#›</a:t>
            </a:fld>
            <a:endParaRPr lang="en-US"/>
          </a:p>
        </p:txBody>
      </p:sp>
      <p:sp>
        <p:nvSpPr>
          <p:cNvPr id="7" name="Subtitle 2">
            <a:extLst>
              <a:ext uri="{FF2B5EF4-FFF2-40B4-BE49-F238E27FC236}">
                <a16:creationId xmlns:a16="http://schemas.microsoft.com/office/drawing/2014/main" id="{AC9196DE-2391-D322-60DD-939B68C49B8F}"/>
              </a:ext>
            </a:extLst>
          </p:cNvPr>
          <p:cNvSpPr>
            <a:spLocks noGrp="1"/>
          </p:cNvSpPr>
          <p:nvPr>
            <p:ph type="subTitle" idx="1"/>
          </p:nvPr>
        </p:nvSpPr>
        <p:spPr>
          <a:xfrm>
            <a:off x="2514600" y="5105400"/>
            <a:ext cx="9128760" cy="1597025"/>
          </a:xfrm>
          <a:prstGeom prst="rect">
            <a:avLst/>
          </a:prstGeom>
        </p:spPr>
        <p:txBody>
          <a:bodyPr/>
          <a:lstStyle>
            <a:lvl1pPr marL="0" indent="0" algn="r">
              <a:buNone/>
              <a:defRPr sz="4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6063051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17EEF9E-8DC0-413E-B1F5-797403ECAE9F}"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9BD84-47FC-478E-BEAC-34C59B5ED5BA}" type="slidenum">
              <a:rPr lang="en-US" smtClean="0"/>
              <a:t>‹#›</a:t>
            </a:fld>
            <a:endParaRPr lang="en-US"/>
          </a:p>
        </p:txBody>
      </p:sp>
    </p:spTree>
    <p:custDataLst>
      <p:tags r:id="rId1"/>
    </p:custDataLst>
    <p:extLst>
      <p:ext uri="{BB962C8B-B14F-4D97-AF65-F5344CB8AC3E}">
        <p14:creationId xmlns:p14="http://schemas.microsoft.com/office/powerpoint/2010/main" val="407354694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593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16000" y="685801"/>
            <a:ext cx="10363200" cy="1470025"/>
          </a:xfrm>
        </p:spPr>
        <p:txBody>
          <a:bodyPr/>
          <a:lstStyle>
            <a:lvl1pPr algn="ctr">
              <a:defRPr/>
            </a:lvl1pPr>
          </a:lstStyle>
          <a:p>
            <a:r>
              <a:rPr lang="en-US"/>
              <a:t>Click to edit Master title style</a:t>
            </a:r>
          </a:p>
        </p:txBody>
      </p:sp>
      <p:sp>
        <p:nvSpPr>
          <p:cNvPr id="3" name="Subtitle 2"/>
          <p:cNvSpPr>
            <a:spLocks noGrp="1"/>
          </p:cNvSpPr>
          <p:nvPr>
            <p:ph type="subTitle" idx="1"/>
          </p:nvPr>
        </p:nvSpPr>
        <p:spPr>
          <a:xfrm>
            <a:off x="1930400" y="2441575"/>
            <a:ext cx="8534400" cy="228282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a:extLst>
              <a:ext uri="{FF2B5EF4-FFF2-40B4-BE49-F238E27FC236}">
                <a16:creationId xmlns:a16="http://schemas.microsoft.com/office/drawing/2014/main" id="{A4CC0E8B-DDFA-4F7A-9544-9FE45EAD2D9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bg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1592921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normAutofit/>
          </a:bodyPr>
          <a:lstStyle>
            <a:lvl1pPr marL="0" indent="0">
              <a:buNone/>
              <a:defRPr sz="2800" b="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normAutofit/>
          </a:bodyPr>
          <a:lstStyle>
            <a:lvl1pPr marL="0" indent="0">
              <a:buNone/>
              <a:defRPr sz="2800" b="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2397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a:extLst>
              <a:ext uri="{FF2B5EF4-FFF2-40B4-BE49-F238E27FC236}">
                <a16:creationId xmlns:a16="http://schemas.microsoft.com/office/drawing/2014/main" id="{C9FCBF18-DC07-4795-B49A-A3312F194762}"/>
              </a:ext>
            </a:extLst>
          </p:cNvPr>
          <p:cNvSpPr>
            <a:spLocks noGrp="1"/>
          </p:cNvSpPr>
          <p:nvPr>
            <p:ph type="sldNum" sz="quarter" idx="10"/>
          </p:nvPr>
        </p:nvSpPr>
        <p:spPr>
          <a:xfrm>
            <a:off x="365760" y="6217920"/>
            <a:ext cx="2743200" cy="365125"/>
          </a:xfrm>
          <a:prstGeom prst="rect">
            <a:avLst/>
          </a:prstGeom>
        </p:spPr>
        <p:txBody>
          <a:bodyPr vert="horz" lIns="91440" tIns="45720" rIns="91440" bIns="45720" rtlCol="0" anchor="ctr"/>
          <a:lstStyle>
            <a:lvl1pPr algn="l">
              <a:defRPr sz="1200" b="1">
                <a:solidFill>
                  <a:schemeClr val="bg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31506981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057400"/>
            <a:ext cx="10871200" cy="1143000"/>
          </a:xfrm>
        </p:spPr>
        <p:txBody>
          <a:bodyPr/>
          <a:lstStyle>
            <a:lvl1pPr>
              <a:defRPr sz="4400" b="1">
                <a:solidFill>
                  <a:schemeClr val="accent6"/>
                </a:solidFill>
              </a:defRPr>
            </a:lvl1pPr>
          </a:lstStyle>
          <a:p>
            <a:r>
              <a:rPr lang="en-US"/>
              <a:t>Click to edit Master title style</a:t>
            </a:r>
          </a:p>
        </p:txBody>
      </p:sp>
      <p:sp>
        <p:nvSpPr>
          <p:cNvPr id="4" name="Slide Number Placeholder 3">
            <a:extLst>
              <a:ext uri="{FF2B5EF4-FFF2-40B4-BE49-F238E27FC236}">
                <a16:creationId xmlns:a16="http://schemas.microsoft.com/office/drawing/2014/main" id="{081A7C77-789A-4AEA-A9AA-652E2DC9D80C}"/>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bg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2555391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C21A1-F810-9B62-B9B3-E443B4EC14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295150-CA1B-3817-2912-FBD54742AF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C4F816-4046-3020-49F2-E78DA3740E89}"/>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212FDDAE-32EE-A09E-9204-582D2F594B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D22743-CF68-A9DC-89B5-374450509D40}"/>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6355011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16000" y="1828801"/>
            <a:ext cx="10363200" cy="1470025"/>
          </a:xfrm>
        </p:spPr>
        <p:txBody>
          <a:bodyPr/>
          <a:lstStyle>
            <a:lvl1pPr algn="ctr">
              <a:defRPr/>
            </a:lvl1pPr>
          </a:lstStyle>
          <a:p>
            <a:r>
              <a:rPr lang="en-US"/>
              <a:t>Click to edit Master title style</a:t>
            </a:r>
          </a:p>
        </p:txBody>
      </p:sp>
      <p:sp>
        <p:nvSpPr>
          <p:cNvPr id="3" name="Subtitle 2"/>
          <p:cNvSpPr>
            <a:spLocks noGrp="1"/>
          </p:cNvSpPr>
          <p:nvPr>
            <p:ph type="subTitle" idx="1"/>
          </p:nvPr>
        </p:nvSpPr>
        <p:spPr>
          <a:xfrm>
            <a:off x="1930400" y="3584575"/>
            <a:ext cx="8534400" cy="228282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a:extLst>
              <a:ext uri="{FF2B5EF4-FFF2-40B4-BE49-F238E27FC236}">
                <a16:creationId xmlns:a16="http://schemas.microsoft.com/office/drawing/2014/main" id="{A4CC0E8B-DDFA-4F7A-9544-9FE45EAD2D9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14283119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960437"/>
            <a:ext cx="8331200" cy="1143000"/>
          </a:xfrm>
        </p:spPr>
        <p:txBody>
          <a:bodyPr/>
          <a:lstStyle/>
          <a:p>
            <a:r>
              <a:rPr lang="en-US"/>
              <a:t>Click to edit Master title style</a:t>
            </a:r>
          </a:p>
        </p:txBody>
      </p:sp>
      <p:sp>
        <p:nvSpPr>
          <p:cNvPr id="3" name="Content Placeholder 2"/>
          <p:cNvSpPr>
            <a:spLocks noGrp="1"/>
          </p:cNvSpPr>
          <p:nvPr>
            <p:ph idx="1"/>
          </p:nvPr>
        </p:nvSpPr>
        <p:spPr>
          <a:xfrm>
            <a:off x="609600" y="2286000"/>
            <a:ext cx="10972800" cy="39319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E69A7DA-1D95-4F95-8A47-E7DA792EC4BF}"/>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13489917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06400" y="990600"/>
            <a:ext cx="4673600" cy="5486400"/>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88000" y="2209800"/>
            <a:ext cx="6299200" cy="4267200"/>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a:extLst>
              <a:ext uri="{FF2B5EF4-FFF2-40B4-BE49-F238E27FC236}">
                <a16:creationId xmlns:a16="http://schemas.microsoft.com/office/drawing/2014/main" id="{1DE1908B-9CE1-4673-9ADE-368C28C1AC89}"/>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25016792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2114550"/>
            <a:ext cx="5386917" cy="639762"/>
          </a:xfrm>
        </p:spPr>
        <p:txBody>
          <a:bodyPr anchor="b">
            <a:normAutofit/>
          </a:bodyPr>
          <a:lstStyle>
            <a:lvl1pPr marL="0" indent="0">
              <a:buNone/>
              <a:defRPr sz="2800" b="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7543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2114550"/>
            <a:ext cx="5389033" cy="639762"/>
          </a:xfrm>
        </p:spPr>
        <p:txBody>
          <a:bodyPr anchor="b">
            <a:normAutofit/>
          </a:bodyPr>
          <a:lstStyle>
            <a:lvl1pPr marL="0" indent="0">
              <a:buNone/>
              <a:defRPr sz="2800" b="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754313"/>
            <a:ext cx="5389033" cy="2397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a:extLst>
              <a:ext uri="{FF2B5EF4-FFF2-40B4-BE49-F238E27FC236}">
                <a16:creationId xmlns:a16="http://schemas.microsoft.com/office/drawing/2014/main" id="{C9FCBF18-DC07-4795-B49A-A3312F194762}"/>
              </a:ext>
            </a:extLst>
          </p:cNvPr>
          <p:cNvSpPr>
            <a:spLocks noGrp="1"/>
          </p:cNvSpPr>
          <p:nvPr>
            <p:ph type="sldNum" sz="quarter" idx="10"/>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4F666A87-0DF7-4A5C-B8B2-4E7F7417BA6B}" type="slidenum">
              <a:rPr lang="en-US" smtClean="0"/>
              <a:pPr/>
              <a:t>‹#›</a:t>
            </a:fld>
            <a:endParaRPr lang="en-US"/>
          </a:p>
        </p:txBody>
      </p:sp>
    </p:spTree>
    <p:extLst>
      <p:ext uri="{BB962C8B-B14F-4D97-AF65-F5344CB8AC3E}">
        <p14:creationId xmlns:p14="http://schemas.microsoft.com/office/powerpoint/2010/main" val="3903030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9FB60-205C-A910-B673-99644189E1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7F9A8-B8E6-702C-B8D1-E2A27FC9CA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38E616-7BF8-9A79-388C-EE9E60D364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3299EA-A407-1D1F-48E4-06C371F81608}"/>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6" name="Footer Placeholder 5">
            <a:extLst>
              <a:ext uri="{FF2B5EF4-FFF2-40B4-BE49-F238E27FC236}">
                <a16:creationId xmlns:a16="http://schemas.microsoft.com/office/drawing/2014/main" id="{0AC71EC8-8981-EB9E-EB3C-B1B9F65475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9130E0-E3F0-D583-45D7-AE868F860622}"/>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2075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69E66-ACAE-EFAA-C524-B858B2F32F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5EF31F-E666-3F50-2F19-D765B83B84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EBFD5C-B2CB-BFF6-A2F9-F1BE91A88E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BFD11D-D8F8-B01F-F8F1-2546A1E5CC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BE1B01-77AF-DEBB-AFCC-E700219718C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2156F1-BCCC-C00D-E904-64C40180FE5B}"/>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8" name="Footer Placeholder 7">
            <a:extLst>
              <a:ext uri="{FF2B5EF4-FFF2-40B4-BE49-F238E27FC236}">
                <a16:creationId xmlns:a16="http://schemas.microsoft.com/office/drawing/2014/main" id="{A4FB604A-E490-6DAE-0BE9-CE402BC56F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60656D-57FE-D107-E67F-68AEF7ADBDB6}"/>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869449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FACC4-EE98-5CEF-594C-8475323425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CD9C90-FB79-57BD-6F1D-24651605E525}"/>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4" name="Footer Placeholder 3">
            <a:extLst>
              <a:ext uri="{FF2B5EF4-FFF2-40B4-BE49-F238E27FC236}">
                <a16:creationId xmlns:a16="http://schemas.microsoft.com/office/drawing/2014/main" id="{756A0548-04A9-C697-FDFA-8649372C06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35F6CE-B651-FBE5-271E-56D31E6E4C9E}"/>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96487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664196-33B1-A24A-FA99-D0457F5F3BFA}"/>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3" name="Footer Placeholder 2">
            <a:extLst>
              <a:ext uri="{FF2B5EF4-FFF2-40B4-BE49-F238E27FC236}">
                <a16:creationId xmlns:a16="http://schemas.microsoft.com/office/drawing/2014/main" id="{63D85ACF-A9B9-7550-A2A8-26604638DC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D4F928-90A0-0877-8D8A-0600A73CB8AD}"/>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224302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69058-66DD-BE91-D302-DF13155982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0B45FA-60C3-5DA3-FE04-D8382B5E40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6D59D6-FFC8-D5E9-316B-895031E1FD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5092C-C52B-0EE4-7FAE-27019D6BE9A6}"/>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6" name="Footer Placeholder 5">
            <a:extLst>
              <a:ext uri="{FF2B5EF4-FFF2-40B4-BE49-F238E27FC236}">
                <a16:creationId xmlns:a16="http://schemas.microsoft.com/office/drawing/2014/main" id="{3DAD454A-9CE2-FA8C-EB3C-23AFD7EBF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9F7C5B-C4E9-402F-7B2A-9180D9D937A9}"/>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2834604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709D-FC30-A651-2DC0-1FC1B58877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629D64-383B-A589-254F-0D8D4BA621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DB209A-917E-A979-BEE5-98AB63C846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635E8D-8EE4-5F8F-595C-5EEC04588E74}"/>
              </a:ext>
            </a:extLst>
          </p:cNvPr>
          <p:cNvSpPr>
            <a:spLocks noGrp="1"/>
          </p:cNvSpPr>
          <p:nvPr>
            <p:ph type="dt" sz="half" idx="10"/>
          </p:nvPr>
        </p:nvSpPr>
        <p:spPr/>
        <p:txBody>
          <a:bodyPr/>
          <a:lstStyle/>
          <a:p>
            <a:fld id="{A3678963-0B88-4343-97E4-944A5995DBDE}" type="datetimeFigureOut">
              <a:rPr lang="en-US" smtClean="0"/>
              <a:t>7/8/2026</a:t>
            </a:fld>
            <a:endParaRPr lang="en-US"/>
          </a:p>
        </p:txBody>
      </p:sp>
      <p:sp>
        <p:nvSpPr>
          <p:cNvPr id="6" name="Footer Placeholder 5">
            <a:extLst>
              <a:ext uri="{FF2B5EF4-FFF2-40B4-BE49-F238E27FC236}">
                <a16:creationId xmlns:a16="http://schemas.microsoft.com/office/drawing/2014/main" id="{6F94442E-43CC-27A8-D4A2-91253EE5D8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69FE6B-ADA4-38CC-1A49-34A05873BA14}"/>
              </a:ext>
            </a:extLst>
          </p:cNvPr>
          <p:cNvSpPr>
            <a:spLocks noGrp="1"/>
          </p:cNvSpPr>
          <p:nvPr>
            <p:ph type="sldNum" sz="quarter" idx="12"/>
          </p:nvPr>
        </p:nvSpPr>
        <p:spPr/>
        <p:txBody>
          <a:bodyPr/>
          <a:lstStyle/>
          <a:p>
            <a:fld id="{0D049CD3-5F31-4525-9C81-AD2D971DC3A6}" type="slidenum">
              <a:rPr lang="en-US" smtClean="0"/>
              <a:t>‹#›</a:t>
            </a:fld>
            <a:endParaRPr lang="en-US"/>
          </a:p>
        </p:txBody>
      </p:sp>
    </p:spTree>
    <p:extLst>
      <p:ext uri="{BB962C8B-B14F-4D97-AF65-F5344CB8AC3E}">
        <p14:creationId xmlns:p14="http://schemas.microsoft.com/office/powerpoint/2010/main" val="35857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image" Target="../media/image2.png"/><Relationship Id="rId5" Type="http://schemas.openxmlformats.org/officeDocument/2006/relationships/theme" Target="../theme/theme5.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D74D9F-FA82-EF9E-D459-D821A01825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43C1F5-CEE1-005C-01C4-3C00DE3C58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3EF5D-90D5-A119-5B8F-C74F8A121B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678963-0B88-4343-97E4-944A5995DBDE}" type="datetimeFigureOut">
              <a:rPr lang="en-US" smtClean="0"/>
              <a:t>7/8/2026</a:t>
            </a:fld>
            <a:endParaRPr lang="en-US"/>
          </a:p>
        </p:txBody>
      </p:sp>
      <p:sp>
        <p:nvSpPr>
          <p:cNvPr id="5" name="Footer Placeholder 4">
            <a:extLst>
              <a:ext uri="{FF2B5EF4-FFF2-40B4-BE49-F238E27FC236}">
                <a16:creationId xmlns:a16="http://schemas.microsoft.com/office/drawing/2014/main" id="{2DDB4F41-BC92-5B6D-B1DE-98CBEB1C51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2C61810-4AB8-AD33-5DE7-8053CD7088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049CD3-5F31-4525-9C81-AD2D971DC3A6}" type="slidenum">
              <a:rPr lang="en-US" smtClean="0"/>
              <a:t>‹#›</a:t>
            </a:fld>
            <a:endParaRPr lang="en-US"/>
          </a:p>
        </p:txBody>
      </p:sp>
    </p:spTree>
    <p:extLst>
      <p:ext uri="{BB962C8B-B14F-4D97-AF65-F5344CB8AC3E}">
        <p14:creationId xmlns:p14="http://schemas.microsoft.com/office/powerpoint/2010/main" val="189237095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D03F6C-5A3A-DEE3-52BA-EB0E18062D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EFEE4F-20D4-046E-C1AF-77CB598189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6CD411-B5EA-DFCD-B20C-CB1C8C5E9F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7EEF9E-8DC0-413E-B1F5-797403ECAE9F}" type="datetimeFigureOut">
              <a:rPr lang="en-US" smtClean="0"/>
              <a:t>7/8/2026</a:t>
            </a:fld>
            <a:endParaRPr lang="en-US"/>
          </a:p>
        </p:txBody>
      </p:sp>
      <p:sp>
        <p:nvSpPr>
          <p:cNvPr id="5" name="Footer Placeholder 4">
            <a:extLst>
              <a:ext uri="{FF2B5EF4-FFF2-40B4-BE49-F238E27FC236}">
                <a16:creationId xmlns:a16="http://schemas.microsoft.com/office/drawing/2014/main" id="{15BEBD9B-D65D-5AA8-55DD-1599865434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BAEA619-99E6-CA03-744E-1815B2B3E0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D9BD84-47FC-478E-BEAC-34C59B5ED5BA}" type="slidenum">
              <a:rPr lang="en-US" smtClean="0"/>
              <a:t>‹#›</a:t>
            </a:fld>
            <a:endParaRPr lang="en-US"/>
          </a:p>
        </p:txBody>
      </p:sp>
    </p:spTree>
    <p:extLst>
      <p:ext uri="{BB962C8B-B14F-4D97-AF65-F5344CB8AC3E}">
        <p14:creationId xmlns:p14="http://schemas.microsoft.com/office/powerpoint/2010/main" val="49852335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7D06C1AF-C0A0-3B08-10FE-387643D225AA}"/>
              </a:ext>
            </a:extLst>
          </p:cNvPr>
          <p:cNvSpPr/>
          <p:nvPr/>
        </p:nvSpPr>
        <p:spPr>
          <a:xfrm rot="10800000" flipH="1">
            <a:off x="0" y="-1"/>
            <a:ext cx="12192000" cy="5181600"/>
          </a:xfrm>
          <a:custGeom>
            <a:avLst/>
            <a:gdLst>
              <a:gd name="connsiteX0" fmla="*/ 0 w 12192000"/>
              <a:gd name="connsiteY0" fmla="*/ 0 h 274955"/>
              <a:gd name="connsiteX1" fmla="*/ 12192000 w 12192000"/>
              <a:gd name="connsiteY1" fmla="*/ 0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1514475 h 1789430"/>
              <a:gd name="connsiteX1" fmla="*/ 12172950 w 12192000"/>
              <a:gd name="connsiteY1" fmla="*/ 0 h 1789430"/>
              <a:gd name="connsiteX2" fmla="*/ 12192000 w 12192000"/>
              <a:gd name="connsiteY2" fmla="*/ 1789430 h 1789430"/>
              <a:gd name="connsiteX3" fmla="*/ 0 w 12192000"/>
              <a:gd name="connsiteY3" fmla="*/ 1789430 h 1789430"/>
              <a:gd name="connsiteX4" fmla="*/ 0 w 12192000"/>
              <a:gd name="connsiteY4" fmla="*/ 1514475 h 1789430"/>
              <a:gd name="connsiteX0" fmla="*/ 0 w 12192000"/>
              <a:gd name="connsiteY0" fmla="*/ 0 h 274955"/>
              <a:gd name="connsiteX1" fmla="*/ 11172825 w 12192000"/>
              <a:gd name="connsiteY1" fmla="*/ 16192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274955"/>
              <a:gd name="connsiteX1" fmla="*/ 12192000 w 12192000"/>
              <a:gd name="connsiteY1" fmla="*/ 6667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884555"/>
              <a:gd name="connsiteX1" fmla="*/ 12192000 w 12192000"/>
              <a:gd name="connsiteY1" fmla="*/ 676275 h 884555"/>
              <a:gd name="connsiteX2" fmla="*/ 12192000 w 12192000"/>
              <a:gd name="connsiteY2" fmla="*/ 884555 h 884555"/>
              <a:gd name="connsiteX3" fmla="*/ 0 w 12192000"/>
              <a:gd name="connsiteY3" fmla="*/ 884555 h 884555"/>
              <a:gd name="connsiteX4" fmla="*/ 0 w 12192000"/>
              <a:gd name="connsiteY4" fmla="*/ 0 h 884555"/>
              <a:gd name="connsiteX0" fmla="*/ 0 w 12192000"/>
              <a:gd name="connsiteY0" fmla="*/ 0 h 884555"/>
              <a:gd name="connsiteX1" fmla="*/ 12192000 w 12192000"/>
              <a:gd name="connsiteY1" fmla="*/ 115298 h 884555"/>
              <a:gd name="connsiteX2" fmla="*/ 12192000 w 12192000"/>
              <a:gd name="connsiteY2" fmla="*/ 884555 h 884555"/>
              <a:gd name="connsiteX3" fmla="*/ 0 w 12192000"/>
              <a:gd name="connsiteY3" fmla="*/ 884555 h 884555"/>
              <a:gd name="connsiteX4" fmla="*/ 0 w 12192000"/>
              <a:gd name="connsiteY4" fmla="*/ 0 h 884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884555">
                <a:moveTo>
                  <a:pt x="0" y="0"/>
                </a:moveTo>
                <a:lnTo>
                  <a:pt x="12192000" y="115298"/>
                </a:lnTo>
                <a:lnTo>
                  <a:pt x="12192000" y="884555"/>
                </a:lnTo>
                <a:lnTo>
                  <a:pt x="0" y="884555"/>
                </a:lnTo>
                <a:lnTo>
                  <a:pt x="0" y="0"/>
                </a:lnTo>
                <a:close/>
              </a:path>
            </a:pathLst>
          </a:cu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938623E-D38D-FD47-902C-878D1170924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65760" y="342900"/>
            <a:ext cx="1943100" cy="1943100"/>
          </a:xfrm>
          <a:prstGeom prst="rect">
            <a:avLst/>
          </a:prstGeom>
        </p:spPr>
      </p:pic>
      <p:sp>
        <p:nvSpPr>
          <p:cNvPr id="4" name="Slide Number Placeholder 3">
            <a:extLst>
              <a:ext uri="{FF2B5EF4-FFF2-40B4-BE49-F238E27FC236}">
                <a16:creationId xmlns:a16="http://schemas.microsoft.com/office/drawing/2014/main" id="{D12A17FD-879E-471D-8177-E0367A51E40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0D049CD3-5F31-4525-9C81-AD2D971DC3A6}" type="slidenum">
              <a:rPr lang="en-US" smtClean="0"/>
              <a:t>‹#›</a:t>
            </a:fld>
            <a:endParaRPr lang="en-US"/>
          </a:p>
        </p:txBody>
      </p:sp>
      <p:sp>
        <p:nvSpPr>
          <p:cNvPr id="9" name="Rectangle 8">
            <a:extLst>
              <a:ext uri="{FF2B5EF4-FFF2-40B4-BE49-F238E27FC236}">
                <a16:creationId xmlns:a16="http://schemas.microsoft.com/office/drawing/2014/main" id="{B32F444F-A93A-D8F1-D8D7-DE2F2DDDFFC2}"/>
              </a:ext>
            </a:extLst>
          </p:cNvPr>
          <p:cNvSpPr/>
          <p:nvPr/>
        </p:nvSpPr>
        <p:spPr>
          <a:xfrm rot="10800000">
            <a:off x="0" y="6705600"/>
            <a:ext cx="12192000" cy="152400"/>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423653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Lst>
  <p:txStyles>
    <p:titleStyle>
      <a:lvl1pPr algn="l" defTabSz="914400" rtl="0" eaLnBrk="1" latinLnBrk="0" hangingPunct="1">
        <a:spcBef>
          <a:spcPct val="0"/>
        </a:spcBef>
        <a:buNone/>
        <a:defRPr sz="4400" b="1" kern="1200">
          <a:solidFill>
            <a:schemeClr val="tx1"/>
          </a:solidFill>
          <a:latin typeface="Aptos" panose="020B0004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50000"/>
              <a:lumOff val="50000"/>
            </a:schemeClr>
          </a:solidFill>
          <a:latin typeface="Aptos Serif" panose="02020604070405020304" pitchFamily="18" charset="0"/>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lumMod val="50000"/>
              <a:lumOff val="50000"/>
            </a:schemeClr>
          </a:solidFill>
          <a:latin typeface="Aptos Serif" panose="020206040704050203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Aptos Serif" panose="02020604070405020304" pitchFamily="18" charset="0"/>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2000" kern="1200">
          <a:solidFill>
            <a:schemeClr val="tx1">
              <a:lumMod val="50000"/>
              <a:lumOff val="50000"/>
            </a:schemeClr>
          </a:solidFill>
          <a:latin typeface="Aptos Serif" panose="020206040704050203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50000"/>
              <a:lumOff val="50000"/>
            </a:schemeClr>
          </a:solidFill>
          <a:latin typeface="Aptos Serif" panose="020206040704050203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09600" y="1600201"/>
            <a:ext cx="10972800" cy="3048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D12A17FD-879E-471D-8177-E0367A51E40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bg1"/>
                </a:solidFill>
                <a:latin typeface="Aptos" panose="020B0004020202020204" pitchFamily="34" charset="0"/>
              </a:defRPr>
            </a:lvl1pPr>
          </a:lstStyle>
          <a:p>
            <a:fld id="{4F666A87-0DF7-4A5C-B8B2-4E7F7417BA6B}" type="slidenum">
              <a:rPr lang="en-US" smtClean="0"/>
              <a:pPr/>
              <a:t>‹#›</a:t>
            </a:fld>
            <a:endParaRPr lang="en-US"/>
          </a:p>
        </p:txBody>
      </p:sp>
      <p:sp>
        <p:nvSpPr>
          <p:cNvPr id="5" name="Rectangle 4">
            <a:extLst>
              <a:ext uri="{FF2B5EF4-FFF2-40B4-BE49-F238E27FC236}">
                <a16:creationId xmlns:a16="http://schemas.microsoft.com/office/drawing/2014/main" id="{D259355E-7339-A373-6E78-7CAD1FC75B18}"/>
              </a:ext>
            </a:extLst>
          </p:cNvPr>
          <p:cNvSpPr/>
          <p:nvPr/>
        </p:nvSpPr>
        <p:spPr>
          <a:xfrm>
            <a:off x="0" y="0"/>
            <a:ext cx="12192000" cy="152400"/>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FE2A5E7-9457-C380-847D-9CA8DAB85420}"/>
              </a:ext>
            </a:extLst>
          </p:cNvPr>
          <p:cNvSpPr/>
          <p:nvPr/>
        </p:nvSpPr>
        <p:spPr>
          <a:xfrm>
            <a:off x="0" y="5973445"/>
            <a:ext cx="12192000" cy="884555"/>
          </a:xfrm>
          <a:custGeom>
            <a:avLst/>
            <a:gdLst>
              <a:gd name="connsiteX0" fmla="*/ 0 w 12192000"/>
              <a:gd name="connsiteY0" fmla="*/ 0 h 274955"/>
              <a:gd name="connsiteX1" fmla="*/ 12192000 w 12192000"/>
              <a:gd name="connsiteY1" fmla="*/ 0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1514475 h 1789430"/>
              <a:gd name="connsiteX1" fmla="*/ 12172950 w 12192000"/>
              <a:gd name="connsiteY1" fmla="*/ 0 h 1789430"/>
              <a:gd name="connsiteX2" fmla="*/ 12192000 w 12192000"/>
              <a:gd name="connsiteY2" fmla="*/ 1789430 h 1789430"/>
              <a:gd name="connsiteX3" fmla="*/ 0 w 12192000"/>
              <a:gd name="connsiteY3" fmla="*/ 1789430 h 1789430"/>
              <a:gd name="connsiteX4" fmla="*/ 0 w 12192000"/>
              <a:gd name="connsiteY4" fmla="*/ 1514475 h 1789430"/>
              <a:gd name="connsiteX0" fmla="*/ 0 w 12192000"/>
              <a:gd name="connsiteY0" fmla="*/ 0 h 274955"/>
              <a:gd name="connsiteX1" fmla="*/ 11172825 w 12192000"/>
              <a:gd name="connsiteY1" fmla="*/ 16192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274955"/>
              <a:gd name="connsiteX1" fmla="*/ 12192000 w 12192000"/>
              <a:gd name="connsiteY1" fmla="*/ 6667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884555"/>
              <a:gd name="connsiteX1" fmla="*/ 12192000 w 12192000"/>
              <a:gd name="connsiteY1" fmla="*/ 676275 h 884555"/>
              <a:gd name="connsiteX2" fmla="*/ 12192000 w 12192000"/>
              <a:gd name="connsiteY2" fmla="*/ 884555 h 884555"/>
              <a:gd name="connsiteX3" fmla="*/ 0 w 12192000"/>
              <a:gd name="connsiteY3" fmla="*/ 884555 h 884555"/>
              <a:gd name="connsiteX4" fmla="*/ 0 w 12192000"/>
              <a:gd name="connsiteY4" fmla="*/ 0 h 884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884555">
                <a:moveTo>
                  <a:pt x="0" y="0"/>
                </a:moveTo>
                <a:lnTo>
                  <a:pt x="12192000" y="676275"/>
                </a:lnTo>
                <a:lnTo>
                  <a:pt x="12192000" y="884555"/>
                </a:lnTo>
                <a:lnTo>
                  <a:pt x="0" y="884555"/>
                </a:lnTo>
                <a:lnTo>
                  <a:pt x="0" y="0"/>
                </a:lnTo>
                <a:close/>
              </a:path>
            </a:pathLst>
          </a:cu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8" name="Picture 7" descr="Logo&#10;&#10;Description automatically generated">
            <a:extLst>
              <a:ext uri="{FF2B5EF4-FFF2-40B4-BE49-F238E27FC236}">
                <a16:creationId xmlns:a16="http://schemas.microsoft.com/office/drawing/2014/main" id="{7A160A0C-FF94-A93D-2CE2-7AE6E76AFF2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58400" y="4876800"/>
            <a:ext cx="1248983" cy="1248983"/>
          </a:xfrm>
          <a:prstGeom prst="rect">
            <a:avLst/>
          </a:prstGeom>
        </p:spPr>
      </p:pic>
    </p:spTree>
    <p:extLst>
      <p:ext uri="{BB962C8B-B14F-4D97-AF65-F5344CB8AC3E}">
        <p14:creationId xmlns:p14="http://schemas.microsoft.com/office/powerpoint/2010/main" val="427733206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Lst>
  <p:hf hdr="0" ftr="0" dt="0"/>
  <p:txStyles>
    <p:titleStyle>
      <a:lvl1pPr algn="l" defTabSz="914400" rtl="0" eaLnBrk="1" latinLnBrk="0" hangingPunct="1">
        <a:spcBef>
          <a:spcPct val="0"/>
        </a:spcBef>
        <a:buNone/>
        <a:defRPr sz="4400" b="1" kern="1200">
          <a:solidFill>
            <a:schemeClr val="tx1"/>
          </a:solidFill>
          <a:latin typeface="Aptos" panose="020B0004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50000"/>
              <a:lumOff val="50000"/>
            </a:schemeClr>
          </a:solidFill>
          <a:latin typeface="Aptos Serif" panose="02020604070405020304" pitchFamily="18" charset="0"/>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lumMod val="50000"/>
              <a:lumOff val="50000"/>
            </a:schemeClr>
          </a:solidFill>
          <a:latin typeface="Aptos Serif" panose="020206040704050203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Aptos Serif" panose="02020604070405020304" pitchFamily="18" charset="0"/>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2000" kern="1200">
          <a:solidFill>
            <a:schemeClr val="tx1">
              <a:lumMod val="50000"/>
              <a:lumOff val="50000"/>
            </a:schemeClr>
          </a:solidFill>
          <a:latin typeface="Aptos Serif" panose="020206040704050203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50000"/>
              <a:lumOff val="50000"/>
            </a:schemeClr>
          </a:solidFill>
          <a:latin typeface="Aptos Serif" panose="020206040704050203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112837"/>
            <a:ext cx="10972800" cy="11430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09600" y="2438400"/>
            <a:ext cx="10972800" cy="3048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D12A17FD-879E-471D-8177-E0367A51E402}"/>
              </a:ext>
            </a:extLst>
          </p:cNvPr>
          <p:cNvSpPr>
            <a:spLocks noGrp="1"/>
          </p:cNvSpPr>
          <p:nvPr>
            <p:ph type="sldNum" sz="quarter" idx="4"/>
          </p:nvPr>
        </p:nvSpPr>
        <p:spPr>
          <a:xfrm>
            <a:off x="365760" y="6217920"/>
            <a:ext cx="2743200" cy="365125"/>
          </a:xfrm>
          <a:prstGeom prst="rect">
            <a:avLst/>
          </a:prstGeom>
        </p:spPr>
        <p:txBody>
          <a:bodyPr vert="horz" lIns="91440" tIns="45720" rIns="91440" bIns="45720" rtlCol="0" anchor="ctr"/>
          <a:lstStyle>
            <a:lvl1pPr algn="l">
              <a:defRPr sz="1200" b="1">
                <a:solidFill>
                  <a:schemeClr val="tx1"/>
                </a:solidFill>
                <a:latin typeface="Aptos" panose="020B0004020202020204" pitchFamily="34" charset="0"/>
              </a:defRPr>
            </a:lvl1pPr>
          </a:lstStyle>
          <a:p>
            <a:fld id="{4F666A87-0DF7-4A5C-B8B2-4E7F7417BA6B}" type="slidenum">
              <a:rPr lang="en-US" smtClean="0"/>
              <a:pPr/>
              <a:t>‹#›</a:t>
            </a:fld>
            <a:endParaRPr lang="en-US"/>
          </a:p>
        </p:txBody>
      </p:sp>
      <p:pic>
        <p:nvPicPr>
          <p:cNvPr id="7" name="Picture 6" descr="Logo&#10;&#10;Description automatically generated">
            <a:extLst>
              <a:ext uri="{FF2B5EF4-FFF2-40B4-BE49-F238E27FC236}">
                <a16:creationId xmlns:a16="http://schemas.microsoft.com/office/drawing/2014/main" id="{883D4ED5-016C-2390-820C-CCCDD14C586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58400" y="685800"/>
            <a:ext cx="1248983" cy="1248983"/>
          </a:xfrm>
          <a:prstGeom prst="rect">
            <a:avLst/>
          </a:prstGeom>
        </p:spPr>
      </p:pic>
      <p:sp>
        <p:nvSpPr>
          <p:cNvPr id="9" name="Rectangle 8">
            <a:extLst>
              <a:ext uri="{FF2B5EF4-FFF2-40B4-BE49-F238E27FC236}">
                <a16:creationId xmlns:a16="http://schemas.microsoft.com/office/drawing/2014/main" id="{B32F444F-A93A-D8F1-D8D7-DE2F2DDDFFC2}"/>
              </a:ext>
            </a:extLst>
          </p:cNvPr>
          <p:cNvSpPr/>
          <p:nvPr/>
        </p:nvSpPr>
        <p:spPr>
          <a:xfrm rot="10800000">
            <a:off x="0" y="6705600"/>
            <a:ext cx="12192000" cy="152400"/>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0" name="Rectangle 5">
            <a:extLst>
              <a:ext uri="{FF2B5EF4-FFF2-40B4-BE49-F238E27FC236}">
                <a16:creationId xmlns:a16="http://schemas.microsoft.com/office/drawing/2014/main" id="{037F9E10-AF8B-49DE-A8B3-01CA3BC3935D}"/>
              </a:ext>
            </a:extLst>
          </p:cNvPr>
          <p:cNvSpPr/>
          <p:nvPr/>
        </p:nvSpPr>
        <p:spPr>
          <a:xfrm rot="10800000" flipH="1">
            <a:off x="0" y="0"/>
            <a:ext cx="12192000" cy="884555"/>
          </a:xfrm>
          <a:custGeom>
            <a:avLst/>
            <a:gdLst>
              <a:gd name="connsiteX0" fmla="*/ 0 w 12192000"/>
              <a:gd name="connsiteY0" fmla="*/ 0 h 274955"/>
              <a:gd name="connsiteX1" fmla="*/ 12192000 w 12192000"/>
              <a:gd name="connsiteY1" fmla="*/ 0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1514475 h 1789430"/>
              <a:gd name="connsiteX1" fmla="*/ 12172950 w 12192000"/>
              <a:gd name="connsiteY1" fmla="*/ 0 h 1789430"/>
              <a:gd name="connsiteX2" fmla="*/ 12192000 w 12192000"/>
              <a:gd name="connsiteY2" fmla="*/ 1789430 h 1789430"/>
              <a:gd name="connsiteX3" fmla="*/ 0 w 12192000"/>
              <a:gd name="connsiteY3" fmla="*/ 1789430 h 1789430"/>
              <a:gd name="connsiteX4" fmla="*/ 0 w 12192000"/>
              <a:gd name="connsiteY4" fmla="*/ 1514475 h 1789430"/>
              <a:gd name="connsiteX0" fmla="*/ 0 w 12192000"/>
              <a:gd name="connsiteY0" fmla="*/ 0 h 274955"/>
              <a:gd name="connsiteX1" fmla="*/ 11172825 w 12192000"/>
              <a:gd name="connsiteY1" fmla="*/ 16192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274955"/>
              <a:gd name="connsiteX1" fmla="*/ 12192000 w 12192000"/>
              <a:gd name="connsiteY1" fmla="*/ 66675 h 274955"/>
              <a:gd name="connsiteX2" fmla="*/ 12192000 w 12192000"/>
              <a:gd name="connsiteY2" fmla="*/ 274955 h 274955"/>
              <a:gd name="connsiteX3" fmla="*/ 0 w 12192000"/>
              <a:gd name="connsiteY3" fmla="*/ 274955 h 274955"/>
              <a:gd name="connsiteX4" fmla="*/ 0 w 12192000"/>
              <a:gd name="connsiteY4" fmla="*/ 0 h 274955"/>
              <a:gd name="connsiteX0" fmla="*/ 0 w 12192000"/>
              <a:gd name="connsiteY0" fmla="*/ 0 h 884555"/>
              <a:gd name="connsiteX1" fmla="*/ 12192000 w 12192000"/>
              <a:gd name="connsiteY1" fmla="*/ 676275 h 884555"/>
              <a:gd name="connsiteX2" fmla="*/ 12192000 w 12192000"/>
              <a:gd name="connsiteY2" fmla="*/ 884555 h 884555"/>
              <a:gd name="connsiteX3" fmla="*/ 0 w 12192000"/>
              <a:gd name="connsiteY3" fmla="*/ 884555 h 884555"/>
              <a:gd name="connsiteX4" fmla="*/ 0 w 12192000"/>
              <a:gd name="connsiteY4" fmla="*/ 0 h 884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884555">
                <a:moveTo>
                  <a:pt x="0" y="0"/>
                </a:moveTo>
                <a:lnTo>
                  <a:pt x="12192000" y="676275"/>
                </a:lnTo>
                <a:lnTo>
                  <a:pt x="12192000" y="884555"/>
                </a:lnTo>
                <a:lnTo>
                  <a:pt x="0" y="884555"/>
                </a:lnTo>
                <a:lnTo>
                  <a:pt x="0" y="0"/>
                </a:lnTo>
                <a:close/>
              </a:path>
            </a:pathLst>
          </a:cu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3219927"/>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Lst>
  <p:hf hdr="0" ftr="0" dt="0"/>
  <p:txStyles>
    <p:titleStyle>
      <a:lvl1pPr algn="l" defTabSz="914400" rtl="0" eaLnBrk="1" latinLnBrk="0" hangingPunct="1">
        <a:spcBef>
          <a:spcPct val="0"/>
        </a:spcBef>
        <a:buNone/>
        <a:defRPr sz="4400" b="1" kern="1200">
          <a:solidFill>
            <a:schemeClr val="tx1"/>
          </a:solidFill>
          <a:latin typeface="Aptos" panose="020B0004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50000"/>
              <a:lumOff val="50000"/>
            </a:schemeClr>
          </a:solidFill>
          <a:latin typeface="Aptos Serif" panose="02020604070405020304" pitchFamily="18" charset="0"/>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lumMod val="50000"/>
              <a:lumOff val="50000"/>
            </a:schemeClr>
          </a:solidFill>
          <a:latin typeface="Aptos Serif" panose="020206040704050203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Aptos Serif" panose="02020604070405020304" pitchFamily="18" charset="0"/>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2000" kern="1200">
          <a:solidFill>
            <a:schemeClr val="tx1">
              <a:lumMod val="50000"/>
              <a:lumOff val="50000"/>
            </a:schemeClr>
          </a:solidFill>
          <a:latin typeface="Aptos Serif" panose="020206040704050203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50000"/>
              <a:lumOff val="50000"/>
            </a:schemeClr>
          </a:solidFill>
          <a:latin typeface="Aptos Serif" panose="020206040704050203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1.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28799" y="1372037"/>
            <a:ext cx="8625017" cy="2509213"/>
          </a:xfrm>
        </p:spPr>
        <p:txBody>
          <a:bodyPr>
            <a:normAutofit fontScale="90000"/>
          </a:bodyPr>
          <a:lstStyle/>
          <a:p>
            <a:r>
              <a:rPr lang="en-US" sz="6000" dirty="0">
                <a:solidFill>
                  <a:schemeClr val="bg1"/>
                </a:solidFill>
              </a:rPr>
              <a:t> VR Provider Training:</a:t>
            </a:r>
            <a:br>
              <a:rPr lang="en-US" sz="6000" dirty="0">
                <a:solidFill>
                  <a:schemeClr val="bg1"/>
                </a:solidFill>
              </a:rPr>
            </a:br>
            <a:r>
              <a:rPr lang="en-US" sz="6000" dirty="0">
                <a:solidFill>
                  <a:schemeClr val="bg1"/>
                </a:solidFill>
              </a:rPr>
              <a:t>Trial Work Experience Services</a:t>
            </a:r>
          </a:p>
        </p:txBody>
      </p:sp>
      <p:sp>
        <p:nvSpPr>
          <p:cNvPr id="3" name="Subtitle 2"/>
          <p:cNvSpPr>
            <a:spLocks noGrp="1"/>
          </p:cNvSpPr>
          <p:nvPr>
            <p:ph type="subTitle" idx="1"/>
          </p:nvPr>
        </p:nvSpPr>
        <p:spPr>
          <a:xfrm>
            <a:off x="2372395" y="5134800"/>
            <a:ext cx="8534400" cy="659921"/>
          </a:xfrm>
        </p:spPr>
        <p:txBody>
          <a:bodyPr>
            <a:normAutofit/>
          </a:bodyPr>
          <a:lstStyle/>
          <a:p>
            <a:pPr algn="r"/>
            <a:r>
              <a:rPr lang="en-US" sz="3200" dirty="0">
                <a:solidFill>
                  <a:schemeClr val="accent6"/>
                </a:solidFill>
              </a:rPr>
              <a:t>July 2026</a:t>
            </a:r>
          </a:p>
        </p:txBody>
      </p:sp>
    </p:spTree>
    <p:extLst>
      <p:ext uri="{BB962C8B-B14F-4D97-AF65-F5344CB8AC3E}">
        <p14:creationId xmlns:p14="http://schemas.microsoft.com/office/powerpoint/2010/main" val="2134140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5B496-B286-696B-841D-B64C91A48ED4}"/>
              </a:ext>
            </a:extLst>
          </p:cNvPr>
          <p:cNvSpPr>
            <a:spLocks noGrp="1"/>
          </p:cNvSpPr>
          <p:nvPr>
            <p:ph type="title"/>
          </p:nvPr>
        </p:nvSpPr>
        <p:spPr>
          <a:xfrm>
            <a:off x="609600" y="960437"/>
            <a:ext cx="8991600" cy="1143000"/>
          </a:xfrm>
        </p:spPr>
        <p:txBody>
          <a:bodyPr/>
          <a:lstStyle/>
          <a:p>
            <a:r>
              <a:rPr lang="en-US" dirty="0"/>
              <a:t>How to Discuss TWE services with Participants and Families (2):</a:t>
            </a:r>
          </a:p>
        </p:txBody>
      </p:sp>
      <p:sp>
        <p:nvSpPr>
          <p:cNvPr id="3" name="Content Placeholder 2">
            <a:extLst>
              <a:ext uri="{FF2B5EF4-FFF2-40B4-BE49-F238E27FC236}">
                <a16:creationId xmlns:a16="http://schemas.microsoft.com/office/drawing/2014/main" id="{C5218D0A-F9CF-E842-6B35-8C92BB830340}"/>
              </a:ext>
            </a:extLst>
          </p:cNvPr>
          <p:cNvSpPr>
            <a:spLocks noGrp="1"/>
          </p:cNvSpPr>
          <p:nvPr>
            <p:ph idx="1"/>
          </p:nvPr>
        </p:nvSpPr>
        <p:spPr/>
        <p:txBody>
          <a:bodyPr>
            <a:normAutofit/>
          </a:bodyPr>
          <a:lstStyle/>
          <a:p>
            <a:r>
              <a:rPr lang="en-US" dirty="0">
                <a:solidFill>
                  <a:schemeClr val="tx1">
                    <a:lumMod val="65000"/>
                    <a:lumOff val="35000"/>
                  </a:schemeClr>
                </a:solidFill>
              </a:rPr>
              <a:t>Explain the TWE process carefully, providing reassurance and necessary supports</a:t>
            </a:r>
          </a:p>
          <a:p>
            <a:r>
              <a:rPr lang="en-US" dirty="0">
                <a:solidFill>
                  <a:schemeClr val="tx1">
                    <a:lumMod val="65000"/>
                    <a:lumOff val="35000"/>
                  </a:schemeClr>
                </a:solidFill>
              </a:rPr>
              <a:t>Use info in the referral and find out about the individual’s likes and dislikes to develop a TWE site that is suitable.</a:t>
            </a:r>
          </a:p>
          <a:p>
            <a:r>
              <a:rPr lang="en-US" dirty="0">
                <a:solidFill>
                  <a:schemeClr val="tx1">
                    <a:lumMod val="65000"/>
                    <a:lumOff val="35000"/>
                  </a:schemeClr>
                </a:solidFill>
              </a:rPr>
              <a:t>Be positive in your interactions to promote a collaborative relationship.</a:t>
            </a:r>
          </a:p>
        </p:txBody>
      </p:sp>
      <p:sp>
        <p:nvSpPr>
          <p:cNvPr id="4" name="Slide Number Placeholder 3">
            <a:extLst>
              <a:ext uri="{FF2B5EF4-FFF2-40B4-BE49-F238E27FC236}">
                <a16:creationId xmlns:a16="http://schemas.microsoft.com/office/drawing/2014/main" id="{00CFAC24-485C-F702-530B-D3871BE5F90B}"/>
              </a:ext>
            </a:extLst>
          </p:cNvPr>
          <p:cNvSpPr>
            <a:spLocks noGrp="1"/>
          </p:cNvSpPr>
          <p:nvPr>
            <p:ph type="sldNum" sz="quarter" idx="4"/>
          </p:nvPr>
        </p:nvSpPr>
        <p:spPr/>
        <p:txBody>
          <a:bodyPr/>
          <a:lstStyle/>
          <a:p>
            <a:fld id="{4F666A87-0DF7-4A5C-B8B2-4E7F7417BA6B}" type="slidenum">
              <a:rPr lang="en-US" smtClean="0"/>
              <a:pPr/>
              <a:t>10</a:t>
            </a:fld>
            <a:endParaRPr lang="en-US"/>
          </a:p>
        </p:txBody>
      </p:sp>
    </p:spTree>
    <p:extLst>
      <p:ext uri="{BB962C8B-B14F-4D97-AF65-F5344CB8AC3E}">
        <p14:creationId xmlns:p14="http://schemas.microsoft.com/office/powerpoint/2010/main" val="3557519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AB5E7-0249-3457-C351-882436E347ED}"/>
              </a:ext>
            </a:extLst>
          </p:cNvPr>
          <p:cNvSpPr>
            <a:spLocks noGrp="1"/>
          </p:cNvSpPr>
          <p:nvPr>
            <p:ph type="title"/>
          </p:nvPr>
        </p:nvSpPr>
        <p:spPr>
          <a:xfrm>
            <a:off x="609600" y="960437"/>
            <a:ext cx="9214022" cy="1143000"/>
          </a:xfrm>
        </p:spPr>
        <p:txBody>
          <a:bodyPr/>
          <a:lstStyle/>
          <a:p>
            <a:r>
              <a:rPr lang="en-US" dirty="0"/>
              <a:t>How to Discuss TWE Services with Participants &amp; Families (3)</a:t>
            </a:r>
          </a:p>
        </p:txBody>
      </p:sp>
      <p:sp>
        <p:nvSpPr>
          <p:cNvPr id="3" name="Content Placeholder 2">
            <a:extLst>
              <a:ext uri="{FF2B5EF4-FFF2-40B4-BE49-F238E27FC236}">
                <a16:creationId xmlns:a16="http://schemas.microsoft.com/office/drawing/2014/main" id="{7A38601D-49F6-72BA-5F90-4EE61E863BD3}"/>
              </a:ext>
            </a:extLst>
          </p:cNvPr>
          <p:cNvSpPr>
            <a:spLocks noGrp="1"/>
          </p:cNvSpPr>
          <p:nvPr>
            <p:ph idx="1"/>
          </p:nvPr>
        </p:nvSpPr>
        <p:spPr/>
        <p:txBody>
          <a:bodyPr>
            <a:normAutofit fontScale="85000" lnSpcReduction="10000"/>
          </a:bodyPr>
          <a:lstStyle/>
          <a:p>
            <a:pPr marL="0" indent="0">
              <a:buNone/>
            </a:pPr>
            <a:r>
              <a:rPr lang="en-US" b="1" dirty="0">
                <a:solidFill>
                  <a:schemeClr val="tx1">
                    <a:lumMod val="65000"/>
                    <a:lumOff val="35000"/>
                  </a:schemeClr>
                </a:solidFill>
              </a:rPr>
              <a:t>Good Example - Positive conversation to promote collaboration: </a:t>
            </a:r>
          </a:p>
          <a:p>
            <a:pPr marL="0" indent="0">
              <a:buNone/>
            </a:pPr>
            <a:r>
              <a:rPr lang="en-US" dirty="0">
                <a:solidFill>
                  <a:schemeClr val="tx1">
                    <a:lumMod val="65000"/>
                    <a:lumOff val="35000"/>
                  </a:schemeClr>
                </a:solidFill>
              </a:rPr>
              <a:t>Meet in person, “VR has referred you for TWE services because they  have some concerns about your ability to work. We want to help you to </a:t>
            </a:r>
            <a:r>
              <a:rPr lang="en-US" u="sng" dirty="0">
                <a:solidFill>
                  <a:schemeClr val="tx1">
                    <a:lumMod val="65000"/>
                    <a:lumOff val="35000"/>
                  </a:schemeClr>
                </a:solidFill>
              </a:rPr>
              <a:t>further explore your abilities and capabilities. </a:t>
            </a:r>
            <a:r>
              <a:rPr lang="en-US" dirty="0">
                <a:solidFill>
                  <a:schemeClr val="tx1">
                    <a:lumMod val="65000"/>
                    <a:lumOff val="35000"/>
                  </a:schemeClr>
                </a:solidFill>
              </a:rPr>
              <a:t>We are going to arrange </a:t>
            </a:r>
            <a:r>
              <a:rPr lang="en-US" u="sng" dirty="0">
                <a:solidFill>
                  <a:schemeClr val="tx1">
                    <a:lumMod val="65000"/>
                    <a:lumOff val="35000"/>
                  </a:schemeClr>
                </a:solidFill>
              </a:rPr>
              <a:t>opportunities to try out work </a:t>
            </a:r>
            <a:r>
              <a:rPr lang="en-US" dirty="0">
                <a:solidFill>
                  <a:schemeClr val="tx1">
                    <a:lumMod val="65000"/>
                    <a:lumOff val="35000"/>
                  </a:schemeClr>
                </a:solidFill>
              </a:rPr>
              <a:t>by setting up work experiences where you will go to a worksite and try out some real work. We will work with VR and provide you with the supports that you need on the worksite, and you will be able to see what it is like to work in that type of job. After the first TWE, we will meet and discuss what we learned, and determine if we should arrange for a second TWE.”</a:t>
            </a:r>
          </a:p>
        </p:txBody>
      </p:sp>
      <p:sp>
        <p:nvSpPr>
          <p:cNvPr id="4" name="Slide Number Placeholder 3">
            <a:extLst>
              <a:ext uri="{FF2B5EF4-FFF2-40B4-BE49-F238E27FC236}">
                <a16:creationId xmlns:a16="http://schemas.microsoft.com/office/drawing/2014/main" id="{5B9D7ECD-58BC-B68F-9EDD-3080A445E905}"/>
              </a:ext>
            </a:extLst>
          </p:cNvPr>
          <p:cNvSpPr>
            <a:spLocks noGrp="1"/>
          </p:cNvSpPr>
          <p:nvPr>
            <p:ph type="sldNum" sz="quarter" idx="4"/>
          </p:nvPr>
        </p:nvSpPr>
        <p:spPr/>
        <p:txBody>
          <a:bodyPr/>
          <a:lstStyle/>
          <a:p>
            <a:fld id="{4F666A87-0DF7-4A5C-B8B2-4E7F7417BA6B}" type="slidenum">
              <a:rPr lang="en-US" smtClean="0"/>
              <a:pPr/>
              <a:t>11</a:t>
            </a:fld>
            <a:endParaRPr lang="en-US"/>
          </a:p>
        </p:txBody>
      </p:sp>
    </p:spTree>
    <p:extLst>
      <p:ext uri="{BB962C8B-B14F-4D97-AF65-F5344CB8AC3E}">
        <p14:creationId xmlns:p14="http://schemas.microsoft.com/office/powerpoint/2010/main" val="4179355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BCCB-19B3-F7DB-EDF2-54DA1D583634}"/>
              </a:ext>
            </a:extLst>
          </p:cNvPr>
          <p:cNvSpPr>
            <a:spLocks noGrp="1"/>
          </p:cNvSpPr>
          <p:nvPr>
            <p:ph type="title"/>
          </p:nvPr>
        </p:nvSpPr>
        <p:spPr>
          <a:xfrm>
            <a:off x="609599" y="960437"/>
            <a:ext cx="9078097" cy="1143000"/>
          </a:xfrm>
        </p:spPr>
        <p:txBody>
          <a:bodyPr/>
          <a:lstStyle/>
          <a:p>
            <a:r>
              <a:rPr lang="en-US" dirty="0"/>
              <a:t>How to Discuss TWE Services with Participants &amp; Families (4)</a:t>
            </a:r>
          </a:p>
        </p:txBody>
      </p:sp>
      <p:sp>
        <p:nvSpPr>
          <p:cNvPr id="3" name="Content Placeholder 2">
            <a:extLst>
              <a:ext uri="{FF2B5EF4-FFF2-40B4-BE49-F238E27FC236}">
                <a16:creationId xmlns:a16="http://schemas.microsoft.com/office/drawing/2014/main" id="{5D7EBC0B-0D7E-8C56-5B23-5F0CED5BDB99}"/>
              </a:ext>
            </a:extLst>
          </p:cNvPr>
          <p:cNvSpPr>
            <a:spLocks noGrp="1"/>
          </p:cNvSpPr>
          <p:nvPr>
            <p:ph idx="1"/>
          </p:nvPr>
        </p:nvSpPr>
        <p:spPr/>
        <p:txBody>
          <a:bodyPr>
            <a:normAutofit lnSpcReduction="10000"/>
          </a:bodyPr>
          <a:lstStyle/>
          <a:p>
            <a:pPr marL="0" indent="0">
              <a:buNone/>
            </a:pPr>
            <a:r>
              <a:rPr lang="en-US" b="1" dirty="0">
                <a:solidFill>
                  <a:schemeClr val="tx1">
                    <a:lumMod val="65000"/>
                    <a:lumOff val="35000"/>
                  </a:schemeClr>
                </a:solidFill>
              </a:rPr>
              <a:t>Poor Example - More likely to result in contentious relationship: While meeting with the Participant you say </a:t>
            </a:r>
            <a:r>
              <a:rPr lang="en-US" dirty="0">
                <a:solidFill>
                  <a:schemeClr val="tx1">
                    <a:lumMod val="65000"/>
                    <a:lumOff val="35000"/>
                  </a:schemeClr>
                </a:solidFill>
              </a:rPr>
              <a:t>“VR doesn’t think that you can work, so we are doing this trial work experience. We are going to arrange for you to go to a job site and prove that you can do all the work that we set up for you. You need to able to demonstrate that you can meet all the employer’s expectations or VR will be closing your case.”  </a:t>
            </a:r>
          </a:p>
          <a:p>
            <a:endParaRPr lang="en-US" dirty="0"/>
          </a:p>
        </p:txBody>
      </p:sp>
      <p:sp>
        <p:nvSpPr>
          <p:cNvPr id="4" name="Slide Number Placeholder 3">
            <a:extLst>
              <a:ext uri="{FF2B5EF4-FFF2-40B4-BE49-F238E27FC236}">
                <a16:creationId xmlns:a16="http://schemas.microsoft.com/office/drawing/2014/main" id="{CDD2FFA6-3D41-D995-615D-2B8FA5188D0F}"/>
              </a:ext>
            </a:extLst>
          </p:cNvPr>
          <p:cNvSpPr>
            <a:spLocks noGrp="1"/>
          </p:cNvSpPr>
          <p:nvPr>
            <p:ph type="sldNum" sz="quarter" idx="4"/>
          </p:nvPr>
        </p:nvSpPr>
        <p:spPr/>
        <p:txBody>
          <a:bodyPr/>
          <a:lstStyle/>
          <a:p>
            <a:fld id="{4F666A87-0DF7-4A5C-B8B2-4E7F7417BA6B}" type="slidenum">
              <a:rPr lang="en-US" smtClean="0"/>
              <a:pPr/>
              <a:t>12</a:t>
            </a:fld>
            <a:endParaRPr lang="en-US"/>
          </a:p>
        </p:txBody>
      </p:sp>
    </p:spTree>
    <p:extLst>
      <p:ext uri="{BB962C8B-B14F-4D97-AF65-F5344CB8AC3E}">
        <p14:creationId xmlns:p14="http://schemas.microsoft.com/office/powerpoint/2010/main" val="4176534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ABE0-E51B-7051-5A21-8CE54B1A401B}"/>
              </a:ext>
            </a:extLst>
          </p:cNvPr>
          <p:cNvSpPr>
            <a:spLocks noGrp="1"/>
          </p:cNvSpPr>
          <p:nvPr>
            <p:ph type="title"/>
          </p:nvPr>
        </p:nvSpPr>
        <p:spPr>
          <a:xfrm>
            <a:off x="609600" y="960437"/>
            <a:ext cx="9016314" cy="1143000"/>
          </a:xfrm>
        </p:spPr>
        <p:txBody>
          <a:bodyPr/>
          <a:lstStyle/>
          <a:p>
            <a:r>
              <a:rPr lang="en-US" dirty="0"/>
              <a:t>Important to include individual in developing the TWE </a:t>
            </a:r>
          </a:p>
        </p:txBody>
      </p:sp>
      <p:sp>
        <p:nvSpPr>
          <p:cNvPr id="3" name="Content Placeholder 2">
            <a:extLst>
              <a:ext uri="{FF2B5EF4-FFF2-40B4-BE49-F238E27FC236}">
                <a16:creationId xmlns:a16="http://schemas.microsoft.com/office/drawing/2014/main" id="{3DF88EC5-73DA-69C0-AC8A-53E23DFF1034}"/>
              </a:ext>
            </a:extLst>
          </p:cNvPr>
          <p:cNvSpPr>
            <a:spLocks noGrp="1"/>
          </p:cNvSpPr>
          <p:nvPr>
            <p:ph idx="1"/>
          </p:nvPr>
        </p:nvSpPr>
        <p:spPr/>
        <p:txBody>
          <a:bodyPr>
            <a:normAutofit lnSpcReduction="10000"/>
          </a:bodyPr>
          <a:lstStyle/>
          <a:p>
            <a:r>
              <a:rPr lang="en-US" dirty="0">
                <a:solidFill>
                  <a:schemeClr val="tx1">
                    <a:lumMod val="65000"/>
                    <a:lumOff val="35000"/>
                  </a:schemeClr>
                </a:solidFill>
              </a:rPr>
              <a:t>If the participant has been involved, supported and feels like they had a fair opportunity, they are more likely to accept any difficult news from the VRC. They may even come to the same conclusion. </a:t>
            </a:r>
          </a:p>
          <a:p>
            <a:r>
              <a:rPr lang="en-US" dirty="0">
                <a:solidFill>
                  <a:schemeClr val="tx1">
                    <a:lumMod val="65000"/>
                    <a:lumOff val="35000"/>
                  </a:schemeClr>
                </a:solidFill>
              </a:rPr>
              <a:t>In some cases, no matter how much support was given and care was taken in providing the TWE and delivering the difficult news, the participant or family may disagree or be unhappy.</a:t>
            </a:r>
          </a:p>
        </p:txBody>
      </p:sp>
      <p:sp>
        <p:nvSpPr>
          <p:cNvPr id="4" name="Slide Number Placeholder 3">
            <a:extLst>
              <a:ext uri="{FF2B5EF4-FFF2-40B4-BE49-F238E27FC236}">
                <a16:creationId xmlns:a16="http://schemas.microsoft.com/office/drawing/2014/main" id="{A346D8C9-754F-BDA5-4C03-5E453524E6FB}"/>
              </a:ext>
            </a:extLst>
          </p:cNvPr>
          <p:cNvSpPr>
            <a:spLocks noGrp="1"/>
          </p:cNvSpPr>
          <p:nvPr>
            <p:ph type="sldNum" sz="quarter" idx="4"/>
          </p:nvPr>
        </p:nvSpPr>
        <p:spPr/>
        <p:txBody>
          <a:bodyPr/>
          <a:lstStyle/>
          <a:p>
            <a:fld id="{4F666A87-0DF7-4A5C-B8B2-4E7F7417BA6B}" type="slidenum">
              <a:rPr lang="en-US" smtClean="0"/>
              <a:pPr/>
              <a:t>13</a:t>
            </a:fld>
            <a:endParaRPr lang="en-US"/>
          </a:p>
        </p:txBody>
      </p:sp>
    </p:spTree>
    <p:extLst>
      <p:ext uri="{BB962C8B-B14F-4D97-AF65-F5344CB8AC3E}">
        <p14:creationId xmlns:p14="http://schemas.microsoft.com/office/powerpoint/2010/main" val="134724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47D86-4760-69AF-45FF-DC6C1FF1B47A}"/>
              </a:ext>
            </a:extLst>
          </p:cNvPr>
          <p:cNvSpPr>
            <a:spLocks noGrp="1"/>
          </p:cNvSpPr>
          <p:nvPr>
            <p:ph type="title" idx="4294967295"/>
          </p:nvPr>
        </p:nvSpPr>
        <p:spPr>
          <a:xfrm>
            <a:off x="3698789" y="753763"/>
            <a:ext cx="4794422" cy="877330"/>
          </a:xfrm>
        </p:spPr>
        <p:txBody>
          <a:bodyPr/>
          <a:lstStyle/>
          <a:p>
            <a:pPr algn="ctr"/>
            <a:r>
              <a:rPr lang="en-US" dirty="0"/>
              <a:t>VR Predicament </a:t>
            </a:r>
          </a:p>
        </p:txBody>
      </p:sp>
      <p:sp>
        <p:nvSpPr>
          <p:cNvPr id="4" name="Slide Number Placeholder 3">
            <a:extLst>
              <a:ext uri="{FF2B5EF4-FFF2-40B4-BE49-F238E27FC236}">
                <a16:creationId xmlns:a16="http://schemas.microsoft.com/office/drawing/2014/main" id="{A69B68D0-BC63-C012-8C14-3DB605C7A1FB}"/>
              </a:ext>
            </a:extLst>
          </p:cNvPr>
          <p:cNvSpPr>
            <a:spLocks noGrp="1"/>
          </p:cNvSpPr>
          <p:nvPr>
            <p:ph type="sldNum" sz="quarter" idx="4"/>
          </p:nvPr>
        </p:nvSpPr>
        <p:spPr/>
        <p:txBody>
          <a:bodyPr/>
          <a:lstStyle/>
          <a:p>
            <a:fld id="{4F666A87-0DF7-4A5C-B8B2-4E7F7417BA6B}" type="slidenum">
              <a:rPr lang="en-US" smtClean="0"/>
              <a:pPr/>
              <a:t>14</a:t>
            </a:fld>
            <a:endParaRPr lang="en-US"/>
          </a:p>
        </p:txBody>
      </p:sp>
      <p:sp>
        <p:nvSpPr>
          <p:cNvPr id="5" name="Content Placeholder 4">
            <a:extLst>
              <a:ext uri="{FF2B5EF4-FFF2-40B4-BE49-F238E27FC236}">
                <a16:creationId xmlns:a16="http://schemas.microsoft.com/office/drawing/2014/main" id="{D5545CB9-3444-C068-A322-82786D244A2A}"/>
              </a:ext>
            </a:extLst>
          </p:cNvPr>
          <p:cNvSpPr>
            <a:spLocks noGrp="1"/>
          </p:cNvSpPr>
          <p:nvPr>
            <p:ph sz="half" idx="1"/>
          </p:nvPr>
        </p:nvSpPr>
        <p:spPr>
          <a:xfrm>
            <a:off x="455827" y="1850315"/>
            <a:ext cx="4673600" cy="4253922"/>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rPr>
              <a:t>The VRC</a:t>
            </a:r>
          </a:p>
          <a:p>
            <a:r>
              <a:rPr lang="en-US" dirty="0">
                <a:solidFill>
                  <a:schemeClr val="tx1">
                    <a:lumMod val="65000"/>
                    <a:lumOff val="35000"/>
                  </a:schemeClr>
                </a:solidFill>
                <a:latin typeface="Aptos Serif"/>
                <a:cs typeface="Aptos Serif"/>
              </a:rPr>
              <a:t>Has significant concerns about the individual’s ability to successfully work  (otherwise would not be </a:t>
            </a:r>
            <a:r>
              <a:rPr lang="en-US">
                <a:solidFill>
                  <a:schemeClr val="tx1">
                    <a:lumMod val="65000"/>
                    <a:lumOff val="35000"/>
                  </a:schemeClr>
                </a:solidFill>
                <a:latin typeface="Aptos Serif"/>
                <a:cs typeface="Aptos Serif"/>
              </a:rPr>
              <a:t>providing TWE services). </a:t>
            </a:r>
          </a:p>
          <a:p>
            <a:r>
              <a:rPr lang="en-US" dirty="0">
                <a:solidFill>
                  <a:schemeClr val="tx1">
                    <a:lumMod val="65000"/>
                    <a:lumOff val="35000"/>
                  </a:schemeClr>
                </a:solidFill>
              </a:rPr>
              <a:t>VR must gather clear and convincing evidence to determine they do not appear to be able to benefit from services. </a:t>
            </a:r>
          </a:p>
        </p:txBody>
      </p:sp>
      <p:sp>
        <p:nvSpPr>
          <p:cNvPr id="6" name="Content Placeholder 5">
            <a:extLst>
              <a:ext uri="{FF2B5EF4-FFF2-40B4-BE49-F238E27FC236}">
                <a16:creationId xmlns:a16="http://schemas.microsoft.com/office/drawing/2014/main" id="{572219BF-2A48-ED40-A9CA-B71635DF53D3}"/>
              </a:ext>
            </a:extLst>
          </p:cNvPr>
          <p:cNvSpPr>
            <a:spLocks noGrp="1"/>
          </p:cNvSpPr>
          <p:nvPr>
            <p:ph sz="half" idx="2"/>
          </p:nvPr>
        </p:nvSpPr>
        <p:spPr>
          <a:xfrm>
            <a:off x="5588000" y="1850315"/>
            <a:ext cx="6299200" cy="4626685"/>
          </a:xfrm>
        </p:spPr>
        <p:txBody>
          <a:bodyPr vert="horz" lIns="91440" tIns="45720" rIns="91440" bIns="45720" rtlCol="0" anchor="t">
            <a:normAutofit/>
          </a:bodyPr>
          <a:lstStyle/>
          <a:p>
            <a:pPr marL="0" indent="0">
              <a:buNone/>
            </a:pPr>
            <a:r>
              <a:rPr lang="en-US" dirty="0">
                <a:solidFill>
                  <a:schemeClr val="tx1">
                    <a:lumMod val="65000"/>
                    <a:lumOff val="35000"/>
                  </a:schemeClr>
                </a:solidFill>
              </a:rPr>
              <a:t>The Participant </a:t>
            </a:r>
          </a:p>
          <a:p>
            <a:r>
              <a:rPr lang="en-US" dirty="0">
                <a:solidFill>
                  <a:schemeClr val="tx1">
                    <a:lumMod val="65000"/>
                    <a:lumOff val="35000"/>
                  </a:schemeClr>
                </a:solidFill>
              </a:rPr>
              <a:t>TWE services are an opportunity to explore their abilities &amp; capabilities for employment.</a:t>
            </a:r>
          </a:p>
          <a:p>
            <a:r>
              <a:rPr lang="en-US" dirty="0">
                <a:solidFill>
                  <a:schemeClr val="tx1">
                    <a:lumMod val="65000"/>
                    <a:lumOff val="35000"/>
                  </a:schemeClr>
                </a:solidFill>
                <a:latin typeface="Aptos Serif"/>
                <a:cs typeface="Aptos Serif"/>
              </a:rPr>
              <a:t>Is included in developing Work Site.</a:t>
            </a:r>
            <a:endParaRPr lang="en-US" dirty="0">
              <a:solidFill>
                <a:schemeClr val="tx1">
                  <a:lumMod val="65000"/>
                  <a:lumOff val="35000"/>
                </a:schemeClr>
              </a:solidFill>
              <a:cs typeface="Aptos Serif"/>
            </a:endParaRPr>
          </a:p>
          <a:p>
            <a:r>
              <a:rPr lang="en-US" dirty="0">
                <a:solidFill>
                  <a:schemeClr val="tx1">
                    <a:lumMod val="65000"/>
                    <a:lumOff val="35000"/>
                  </a:schemeClr>
                </a:solidFill>
                <a:latin typeface="Aptos Serif"/>
                <a:cs typeface="Aptos Serif"/>
              </a:rPr>
              <a:t>Must receive a fair TWE with all the supports they need. </a:t>
            </a:r>
          </a:p>
          <a:p>
            <a:r>
              <a:rPr lang="en-US" dirty="0">
                <a:solidFill>
                  <a:schemeClr val="tx1">
                    <a:lumMod val="65000"/>
                    <a:lumOff val="35000"/>
                  </a:schemeClr>
                </a:solidFill>
              </a:rPr>
              <a:t>Hope that the participant can come to the same conclusion that we do. </a:t>
            </a:r>
          </a:p>
        </p:txBody>
      </p:sp>
    </p:spTree>
    <p:extLst>
      <p:ext uri="{BB962C8B-B14F-4D97-AF65-F5344CB8AC3E}">
        <p14:creationId xmlns:p14="http://schemas.microsoft.com/office/powerpoint/2010/main" val="560477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6E053-87DA-A9E1-FB90-7F2EA3DA49B1}"/>
              </a:ext>
            </a:extLst>
          </p:cNvPr>
          <p:cNvSpPr>
            <a:spLocks noGrp="1"/>
          </p:cNvSpPr>
          <p:nvPr>
            <p:ph type="title"/>
          </p:nvPr>
        </p:nvSpPr>
        <p:spPr>
          <a:xfrm>
            <a:off x="609600" y="-1143000"/>
            <a:ext cx="8331200" cy="1143000"/>
          </a:xfrm>
        </p:spPr>
        <p:txBody>
          <a:bodyPr vert="horz" lIns="91440" tIns="45720" rIns="91440" bIns="45720" rtlCol="0" anchor="b">
            <a:noAutofit/>
          </a:bodyPr>
          <a:lstStyle/>
          <a:p>
            <a:r>
              <a:rPr lang="en-US"/>
              <a:t>Segue</a:t>
            </a:r>
          </a:p>
        </p:txBody>
      </p:sp>
      <p:sp>
        <p:nvSpPr>
          <p:cNvPr id="6" name="Content Placeholder 5">
            <a:extLst>
              <a:ext uri="{FF2B5EF4-FFF2-40B4-BE49-F238E27FC236}">
                <a16:creationId xmlns:a16="http://schemas.microsoft.com/office/drawing/2014/main" id="{D3015E8E-E0CF-B520-1A3B-852BC70D98F0}"/>
              </a:ext>
            </a:extLst>
          </p:cNvPr>
          <p:cNvSpPr>
            <a:spLocks noGrp="1"/>
          </p:cNvSpPr>
          <p:nvPr>
            <p:ph idx="1"/>
          </p:nvPr>
        </p:nvSpPr>
        <p:spPr/>
        <p:txBody>
          <a:bodyPr/>
          <a:lstStyle/>
          <a:p>
            <a:pPr marL="0" indent="0" algn="ctr">
              <a:buNone/>
            </a:pPr>
            <a:endParaRPr lang="en-US" dirty="0"/>
          </a:p>
          <a:p>
            <a:pPr marL="0" indent="0" algn="ctr">
              <a:buNone/>
            </a:pPr>
            <a:r>
              <a:rPr lang="en-US" dirty="0">
                <a:solidFill>
                  <a:schemeClr val="tx1">
                    <a:lumMod val="65000"/>
                    <a:lumOff val="35000"/>
                  </a:schemeClr>
                </a:solidFill>
              </a:rPr>
              <a:t>Now, we are going to talk about the TWE Service process. But before we continue are there any questions about what we have discussed so far? </a:t>
            </a:r>
          </a:p>
        </p:txBody>
      </p:sp>
      <p:sp>
        <p:nvSpPr>
          <p:cNvPr id="4" name="Slide Number Placeholder 3">
            <a:extLst>
              <a:ext uri="{FF2B5EF4-FFF2-40B4-BE49-F238E27FC236}">
                <a16:creationId xmlns:a16="http://schemas.microsoft.com/office/drawing/2014/main" id="{9E545D7C-2578-260A-7203-235578F7A00E}"/>
              </a:ext>
            </a:extLst>
          </p:cNvPr>
          <p:cNvSpPr>
            <a:spLocks noGrp="1"/>
          </p:cNvSpPr>
          <p:nvPr>
            <p:ph type="sldNum" sz="quarter" idx="4"/>
          </p:nvPr>
        </p:nvSpPr>
        <p:spPr/>
        <p:txBody>
          <a:bodyPr/>
          <a:lstStyle/>
          <a:p>
            <a:fld id="{4F666A87-0DF7-4A5C-B8B2-4E7F7417BA6B}" type="slidenum">
              <a:rPr lang="en-US" smtClean="0"/>
              <a:pPr/>
              <a:t>15</a:t>
            </a:fld>
            <a:endParaRPr lang="en-US"/>
          </a:p>
        </p:txBody>
      </p:sp>
    </p:spTree>
    <p:extLst>
      <p:ext uri="{BB962C8B-B14F-4D97-AF65-F5344CB8AC3E}">
        <p14:creationId xmlns:p14="http://schemas.microsoft.com/office/powerpoint/2010/main" val="1091283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CE083-476B-31E8-C9FF-F0314C4855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7904F1-2A3B-EF9B-CFD5-BE001EFBD09A}"/>
              </a:ext>
            </a:extLst>
          </p:cNvPr>
          <p:cNvSpPr>
            <a:spLocks noGrp="1"/>
          </p:cNvSpPr>
          <p:nvPr>
            <p:ph type="title"/>
          </p:nvPr>
        </p:nvSpPr>
        <p:spPr>
          <a:xfrm>
            <a:off x="609600" y="960437"/>
            <a:ext cx="9473514" cy="1143000"/>
          </a:xfrm>
        </p:spPr>
        <p:txBody>
          <a:bodyPr/>
          <a:lstStyle/>
          <a:p>
            <a:r>
              <a:rPr lang="en-US" dirty="0"/>
              <a:t>Before VR Referral for TWE Services</a:t>
            </a:r>
          </a:p>
        </p:txBody>
      </p:sp>
      <p:sp>
        <p:nvSpPr>
          <p:cNvPr id="3" name="Content Placeholder 2">
            <a:extLst>
              <a:ext uri="{FF2B5EF4-FFF2-40B4-BE49-F238E27FC236}">
                <a16:creationId xmlns:a16="http://schemas.microsoft.com/office/drawing/2014/main" id="{7D11C181-45D0-52FE-7AAF-FD4AECB6C828}"/>
              </a:ext>
            </a:extLst>
          </p:cNvPr>
          <p:cNvSpPr>
            <a:spLocks noGrp="1"/>
          </p:cNvSpPr>
          <p:nvPr>
            <p:ph idx="1"/>
          </p:nvPr>
        </p:nvSpPr>
        <p:spPr/>
        <p:txBody>
          <a:bodyPr vert="horz" lIns="91440" tIns="45720" rIns="91440" bIns="45720" rtlCol="0" anchor="t">
            <a:normAutofit/>
          </a:bodyPr>
          <a:lstStyle/>
          <a:p>
            <a:pPr marL="0" indent="0">
              <a:buNone/>
            </a:pPr>
            <a:r>
              <a:rPr lang="en-US" dirty="0">
                <a:solidFill>
                  <a:schemeClr val="tx1">
                    <a:lumMod val="65000"/>
                    <a:lumOff val="35000"/>
                  </a:schemeClr>
                </a:solidFill>
              </a:rPr>
              <a:t>The VRC will </a:t>
            </a:r>
          </a:p>
          <a:p>
            <a:r>
              <a:rPr lang="en-US">
                <a:solidFill>
                  <a:schemeClr val="tx1">
                    <a:lumMod val="65000"/>
                    <a:lumOff val="35000"/>
                  </a:schemeClr>
                </a:solidFill>
                <a:latin typeface="Aptos Serif"/>
                <a:cs typeface="Aptos Serif"/>
              </a:rPr>
              <a:t>Carefully explain the purpose of the TWE  and explain </a:t>
            </a:r>
            <a:r>
              <a:rPr lang="en-US" dirty="0">
                <a:solidFill>
                  <a:schemeClr val="tx1">
                    <a:lumMod val="65000"/>
                    <a:lumOff val="35000"/>
                  </a:schemeClr>
                </a:solidFill>
                <a:latin typeface="Aptos Serif"/>
                <a:cs typeface="Aptos Serif"/>
              </a:rPr>
              <a:t>what to expect. </a:t>
            </a:r>
          </a:p>
          <a:p>
            <a:r>
              <a:rPr lang="en-US" dirty="0">
                <a:solidFill>
                  <a:schemeClr val="tx1">
                    <a:lumMod val="65000"/>
                    <a:lumOff val="35000"/>
                  </a:schemeClr>
                </a:solidFill>
              </a:rPr>
              <a:t>Consider likes and dislikes, skills and abilities. </a:t>
            </a:r>
          </a:p>
          <a:p>
            <a:r>
              <a:rPr lang="en-US" dirty="0">
                <a:solidFill>
                  <a:schemeClr val="tx1">
                    <a:lumMod val="65000"/>
                    <a:lumOff val="35000"/>
                  </a:schemeClr>
                </a:solidFill>
              </a:rPr>
              <a:t>Develop the TWE plan</a:t>
            </a:r>
          </a:p>
          <a:p>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61D8F083-C0F1-F61A-B0B9-D3EE77DD9493}"/>
              </a:ext>
            </a:extLst>
          </p:cNvPr>
          <p:cNvSpPr>
            <a:spLocks noGrp="1"/>
          </p:cNvSpPr>
          <p:nvPr>
            <p:ph type="sldNum" sz="quarter" idx="4"/>
          </p:nvPr>
        </p:nvSpPr>
        <p:spPr/>
        <p:txBody>
          <a:bodyPr/>
          <a:lstStyle/>
          <a:p>
            <a:fld id="{4F666A87-0DF7-4A5C-B8B2-4E7F7417BA6B}" type="slidenum">
              <a:rPr lang="en-US" smtClean="0"/>
              <a:pPr/>
              <a:t>16</a:t>
            </a:fld>
            <a:endParaRPr lang="en-US"/>
          </a:p>
        </p:txBody>
      </p:sp>
    </p:spTree>
    <p:extLst>
      <p:ext uri="{BB962C8B-B14F-4D97-AF65-F5344CB8AC3E}">
        <p14:creationId xmlns:p14="http://schemas.microsoft.com/office/powerpoint/2010/main" val="65690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162F-190C-7336-7E8E-F5F78CCE55FA}"/>
              </a:ext>
            </a:extLst>
          </p:cNvPr>
          <p:cNvSpPr>
            <a:spLocks noGrp="1"/>
          </p:cNvSpPr>
          <p:nvPr>
            <p:ph type="title"/>
          </p:nvPr>
        </p:nvSpPr>
        <p:spPr>
          <a:xfrm>
            <a:off x="609599" y="960437"/>
            <a:ext cx="9291145" cy="1143000"/>
          </a:xfrm>
        </p:spPr>
        <p:txBody>
          <a:bodyPr/>
          <a:lstStyle/>
          <a:p>
            <a:r>
              <a:rPr lang="en-US" dirty="0"/>
              <a:t>Before VR Referral for TWE services - Assistive Tech </a:t>
            </a:r>
          </a:p>
        </p:txBody>
      </p:sp>
      <p:sp>
        <p:nvSpPr>
          <p:cNvPr id="3" name="Content Placeholder 2">
            <a:extLst>
              <a:ext uri="{FF2B5EF4-FFF2-40B4-BE49-F238E27FC236}">
                <a16:creationId xmlns:a16="http://schemas.microsoft.com/office/drawing/2014/main" id="{18290E04-D49A-644F-8667-A2C2CE8A306E}"/>
              </a:ext>
            </a:extLst>
          </p:cNvPr>
          <p:cNvSpPr>
            <a:spLocks noGrp="1"/>
          </p:cNvSpPr>
          <p:nvPr>
            <p:ph idx="1"/>
          </p:nvPr>
        </p:nvSpPr>
        <p:spPr/>
        <p:txBody>
          <a:bodyPr/>
          <a:lstStyle/>
          <a:p>
            <a:pPr marL="0" indent="0">
              <a:buNone/>
            </a:pPr>
            <a:r>
              <a:rPr lang="en-US" dirty="0">
                <a:solidFill>
                  <a:schemeClr val="tx1">
                    <a:lumMod val="65000"/>
                    <a:lumOff val="35000"/>
                  </a:schemeClr>
                </a:solidFill>
              </a:rPr>
              <a:t>The VRC will </a:t>
            </a:r>
          </a:p>
          <a:p>
            <a:r>
              <a:rPr lang="en-US" dirty="0">
                <a:solidFill>
                  <a:schemeClr val="tx1">
                    <a:lumMod val="65000"/>
                    <a:lumOff val="35000"/>
                  </a:schemeClr>
                </a:solidFill>
              </a:rPr>
              <a:t>Complete any necessary AT evaluations </a:t>
            </a:r>
          </a:p>
          <a:p>
            <a:r>
              <a:rPr lang="en-US" dirty="0">
                <a:solidFill>
                  <a:schemeClr val="tx1">
                    <a:lumMod val="65000"/>
                    <a:lumOff val="35000"/>
                  </a:schemeClr>
                </a:solidFill>
              </a:rPr>
              <a:t>Obtain any Assistive Tech (AT) before referring to TWE</a:t>
            </a:r>
          </a:p>
          <a:p>
            <a:pPr lvl="1"/>
            <a:r>
              <a:rPr lang="en-US" dirty="0">
                <a:solidFill>
                  <a:schemeClr val="tx1">
                    <a:lumMod val="65000"/>
                    <a:lumOff val="35000"/>
                  </a:schemeClr>
                </a:solidFill>
              </a:rPr>
              <a:t>Borrow from Easterseals Crossroads AT lending library</a:t>
            </a:r>
          </a:p>
          <a:p>
            <a:pPr lvl="1"/>
            <a:r>
              <a:rPr lang="en-US" dirty="0">
                <a:solidFill>
                  <a:schemeClr val="tx1">
                    <a:lumMod val="65000"/>
                    <a:lumOff val="35000"/>
                  </a:schemeClr>
                </a:solidFill>
              </a:rPr>
              <a:t>Use low tech options </a:t>
            </a:r>
          </a:p>
        </p:txBody>
      </p:sp>
      <p:sp>
        <p:nvSpPr>
          <p:cNvPr id="4" name="Slide Number Placeholder 3">
            <a:extLst>
              <a:ext uri="{FF2B5EF4-FFF2-40B4-BE49-F238E27FC236}">
                <a16:creationId xmlns:a16="http://schemas.microsoft.com/office/drawing/2014/main" id="{CBE8AF8A-7DE9-C1E6-1C52-C35C547A7533}"/>
              </a:ext>
            </a:extLst>
          </p:cNvPr>
          <p:cNvSpPr>
            <a:spLocks noGrp="1"/>
          </p:cNvSpPr>
          <p:nvPr>
            <p:ph type="sldNum" sz="quarter" idx="4"/>
          </p:nvPr>
        </p:nvSpPr>
        <p:spPr/>
        <p:txBody>
          <a:bodyPr/>
          <a:lstStyle/>
          <a:p>
            <a:fld id="{4F666A87-0DF7-4A5C-B8B2-4E7F7417BA6B}" type="slidenum">
              <a:rPr lang="en-US" smtClean="0"/>
              <a:pPr/>
              <a:t>17</a:t>
            </a:fld>
            <a:endParaRPr lang="en-US"/>
          </a:p>
        </p:txBody>
      </p:sp>
    </p:spTree>
    <p:extLst>
      <p:ext uri="{BB962C8B-B14F-4D97-AF65-F5344CB8AC3E}">
        <p14:creationId xmlns:p14="http://schemas.microsoft.com/office/powerpoint/2010/main" val="618960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76B5-BEA1-A5D8-27E3-2A9254B1A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60824-E221-ED35-1673-82ADF51EDCCF}"/>
              </a:ext>
            </a:extLst>
          </p:cNvPr>
          <p:cNvSpPr>
            <a:spLocks noGrp="1"/>
          </p:cNvSpPr>
          <p:nvPr>
            <p:ph type="title"/>
          </p:nvPr>
        </p:nvSpPr>
        <p:spPr>
          <a:xfrm>
            <a:off x="609600" y="766708"/>
            <a:ext cx="8331200" cy="1143000"/>
          </a:xfrm>
        </p:spPr>
        <p:txBody>
          <a:bodyPr/>
          <a:lstStyle/>
          <a:p>
            <a:r>
              <a:rPr lang="en-US" dirty="0"/>
              <a:t>TWE Referral </a:t>
            </a:r>
          </a:p>
        </p:txBody>
      </p:sp>
      <p:sp>
        <p:nvSpPr>
          <p:cNvPr id="3" name="Content Placeholder 2">
            <a:extLst>
              <a:ext uri="{FF2B5EF4-FFF2-40B4-BE49-F238E27FC236}">
                <a16:creationId xmlns:a16="http://schemas.microsoft.com/office/drawing/2014/main" id="{04E4C885-C627-118B-DA7E-DA0F84F064D3}"/>
              </a:ext>
            </a:extLst>
          </p:cNvPr>
          <p:cNvSpPr>
            <a:spLocks noGrp="1"/>
          </p:cNvSpPr>
          <p:nvPr>
            <p:ph idx="1"/>
          </p:nvPr>
        </p:nvSpPr>
        <p:spPr>
          <a:xfrm>
            <a:off x="609600" y="1911457"/>
            <a:ext cx="10972800" cy="4500191"/>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latin typeface="Aptos Serif"/>
                <a:cs typeface="Aptos Serif"/>
              </a:rPr>
              <a:t>VRC will send TWE Referral &amp; </a:t>
            </a:r>
            <a:r>
              <a:rPr lang="en-US">
                <a:solidFill>
                  <a:schemeClr val="tx1">
                    <a:lumMod val="65000"/>
                    <a:lumOff val="35000"/>
                  </a:schemeClr>
                </a:solidFill>
                <a:latin typeface="Aptos Serif"/>
                <a:cs typeface="Aptos Serif"/>
              </a:rPr>
              <a:t>Trial Work Plan </a:t>
            </a:r>
            <a:endParaRPr lang="en-US" dirty="0">
              <a:solidFill>
                <a:schemeClr val="tx1">
                  <a:lumMod val="65000"/>
                  <a:lumOff val="35000"/>
                </a:schemeClr>
              </a:solidFill>
              <a:latin typeface="Aptos Serif"/>
              <a:cs typeface="Aptos Serif"/>
            </a:endParaRPr>
          </a:p>
          <a:p>
            <a:r>
              <a:rPr lang="en-US" dirty="0">
                <a:solidFill>
                  <a:schemeClr val="tx1">
                    <a:lumMod val="65000"/>
                    <a:lumOff val="35000"/>
                  </a:schemeClr>
                </a:solidFill>
                <a:latin typeface="Aptos Serif"/>
                <a:cs typeface="Aptos Serif"/>
              </a:rPr>
              <a:t>Description of impediments, challenges, and barriers to CIE:</a:t>
            </a:r>
          </a:p>
          <a:p>
            <a:pPr lvl="2"/>
            <a:r>
              <a:rPr lang="en-US" dirty="0">
                <a:solidFill>
                  <a:schemeClr val="tx1">
                    <a:lumMod val="65000"/>
                    <a:lumOff val="35000"/>
                  </a:schemeClr>
                </a:solidFill>
              </a:rPr>
              <a:t>Provide critical details the ES needs to be aware of, such as safety concerns, likes and dislikes, abilities and capabilities</a:t>
            </a:r>
          </a:p>
          <a:p>
            <a:pPr lvl="2"/>
            <a:r>
              <a:rPr lang="en-US" dirty="0">
                <a:solidFill>
                  <a:schemeClr val="tx1">
                    <a:lumMod val="65000"/>
                    <a:lumOff val="35000"/>
                  </a:schemeClr>
                </a:solidFill>
              </a:rPr>
              <a:t>The objective is to provide appropriate information but to allow for an objective evaluation. </a:t>
            </a:r>
          </a:p>
          <a:p>
            <a:r>
              <a:rPr lang="en-US" dirty="0">
                <a:solidFill>
                  <a:schemeClr val="tx1">
                    <a:lumMod val="65000"/>
                    <a:lumOff val="35000"/>
                  </a:schemeClr>
                </a:solidFill>
              </a:rPr>
              <a:t>Description of TWE expectations including duration, activities and examples of work settings. </a:t>
            </a:r>
          </a:p>
          <a:p>
            <a:pPr lvl="2"/>
            <a:r>
              <a:rPr lang="en-US" dirty="0">
                <a:solidFill>
                  <a:schemeClr val="tx1">
                    <a:lumMod val="65000"/>
                    <a:lumOff val="35000"/>
                  </a:schemeClr>
                </a:solidFill>
              </a:rPr>
              <a:t>Provide specific expectations, ideas, and if appropriate openness to a discussion of other ideas. </a:t>
            </a:r>
          </a:p>
          <a:p>
            <a:pPr lvl="2"/>
            <a:r>
              <a:rPr lang="en-US" dirty="0">
                <a:solidFill>
                  <a:schemeClr val="tx1">
                    <a:lumMod val="65000"/>
                    <a:lumOff val="35000"/>
                  </a:schemeClr>
                </a:solidFill>
              </a:rPr>
              <a:t>Indicate expectations for a kickoff meeting, meetings after first TWE. </a:t>
            </a:r>
          </a:p>
          <a:p>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111E1B03-1698-D6DB-30B2-10044F2E8D56}"/>
              </a:ext>
            </a:extLst>
          </p:cNvPr>
          <p:cNvSpPr>
            <a:spLocks noGrp="1"/>
          </p:cNvSpPr>
          <p:nvPr>
            <p:ph type="sldNum" sz="quarter" idx="4"/>
          </p:nvPr>
        </p:nvSpPr>
        <p:spPr/>
        <p:txBody>
          <a:bodyPr/>
          <a:lstStyle/>
          <a:p>
            <a:fld id="{4F666A87-0DF7-4A5C-B8B2-4E7F7417BA6B}" type="slidenum">
              <a:rPr lang="en-US" smtClean="0"/>
              <a:pPr/>
              <a:t>18</a:t>
            </a:fld>
            <a:endParaRPr lang="en-US"/>
          </a:p>
        </p:txBody>
      </p:sp>
    </p:spTree>
    <p:extLst>
      <p:ext uri="{BB962C8B-B14F-4D97-AF65-F5344CB8AC3E}">
        <p14:creationId xmlns:p14="http://schemas.microsoft.com/office/powerpoint/2010/main" val="2152199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07A09-EC70-DE64-3C87-2E08D616E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BE67D-C7C4-71D8-6A91-F7DE282279DA}"/>
              </a:ext>
            </a:extLst>
          </p:cNvPr>
          <p:cNvSpPr>
            <a:spLocks noGrp="1"/>
          </p:cNvSpPr>
          <p:nvPr>
            <p:ph type="title"/>
          </p:nvPr>
        </p:nvSpPr>
        <p:spPr/>
        <p:txBody>
          <a:bodyPr/>
          <a:lstStyle/>
          <a:p>
            <a:r>
              <a:rPr lang="en-US" dirty="0"/>
              <a:t>TWE Referral - example</a:t>
            </a:r>
          </a:p>
        </p:txBody>
      </p:sp>
      <p:pic>
        <p:nvPicPr>
          <p:cNvPr id="24" name="Content Placeholder 23" descr="Screen shot of examples for the Description of impediments and TWE expectations from the TWE referral">
            <a:extLst>
              <a:ext uri="{FF2B5EF4-FFF2-40B4-BE49-F238E27FC236}">
                <a16:creationId xmlns:a16="http://schemas.microsoft.com/office/drawing/2014/main" id="{5643DD88-AB08-ECFD-C94E-D8C8D0C34BB1}"/>
              </a:ext>
            </a:extLst>
          </p:cNvPr>
          <p:cNvPicPr>
            <a:picLocks noGrp="1" noChangeAspect="1"/>
          </p:cNvPicPr>
          <p:nvPr>
            <p:ph idx="1"/>
          </p:nvPr>
        </p:nvPicPr>
        <p:blipFill>
          <a:blip r:embed="rId3"/>
          <a:srcRect b="62926"/>
          <a:stretch>
            <a:fillRect/>
          </a:stretch>
        </p:blipFill>
        <p:spPr>
          <a:xfrm>
            <a:off x="1345324" y="1966215"/>
            <a:ext cx="8700235" cy="1644089"/>
          </a:xfrm>
          <a:prstGeom prst="rect">
            <a:avLst/>
          </a:prstGeom>
        </p:spPr>
      </p:pic>
      <p:pic>
        <p:nvPicPr>
          <p:cNvPr id="3" name="Content Placeholder 23" descr="Screen shot of examples for the Description of impediments and TWE expectations from the TWE referral">
            <a:extLst>
              <a:ext uri="{FF2B5EF4-FFF2-40B4-BE49-F238E27FC236}">
                <a16:creationId xmlns:a16="http://schemas.microsoft.com/office/drawing/2014/main" id="{546A8B3F-271A-D4DC-850D-8BD69C4358BC}"/>
              </a:ext>
            </a:extLst>
          </p:cNvPr>
          <p:cNvPicPr>
            <a:picLocks noChangeAspect="1"/>
          </p:cNvPicPr>
          <p:nvPr/>
        </p:nvPicPr>
        <p:blipFill>
          <a:blip r:embed="rId3"/>
          <a:srcRect t="36363" b="4266"/>
          <a:stretch>
            <a:fillRect/>
          </a:stretch>
        </p:blipFill>
        <p:spPr>
          <a:xfrm>
            <a:off x="1345324" y="3610304"/>
            <a:ext cx="8700235" cy="2632842"/>
          </a:xfrm>
          <a:prstGeom prst="rect">
            <a:avLst/>
          </a:prstGeom>
        </p:spPr>
      </p:pic>
      <p:sp>
        <p:nvSpPr>
          <p:cNvPr id="4" name="Slide Number Placeholder 3">
            <a:extLst>
              <a:ext uri="{FF2B5EF4-FFF2-40B4-BE49-F238E27FC236}">
                <a16:creationId xmlns:a16="http://schemas.microsoft.com/office/drawing/2014/main" id="{A39F1BFC-13F3-BFED-3C62-3EDCD5A8DB61}"/>
              </a:ext>
            </a:extLst>
          </p:cNvPr>
          <p:cNvSpPr>
            <a:spLocks noGrp="1"/>
          </p:cNvSpPr>
          <p:nvPr>
            <p:ph type="sldNum" sz="quarter" idx="4"/>
          </p:nvPr>
        </p:nvSpPr>
        <p:spPr/>
        <p:txBody>
          <a:bodyPr/>
          <a:lstStyle/>
          <a:p>
            <a:fld id="{4F666A87-0DF7-4A5C-B8B2-4E7F7417BA6B}" type="slidenum">
              <a:rPr lang="en-US" smtClean="0"/>
              <a:pPr/>
              <a:t>19</a:t>
            </a:fld>
            <a:endParaRPr lang="en-US"/>
          </a:p>
        </p:txBody>
      </p:sp>
    </p:spTree>
    <p:extLst>
      <p:ext uri="{BB962C8B-B14F-4D97-AF65-F5344CB8AC3E}">
        <p14:creationId xmlns:p14="http://schemas.microsoft.com/office/powerpoint/2010/main" val="4222744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1B9C-199F-31A0-F95A-37E9ED2B0EEE}"/>
              </a:ext>
            </a:extLst>
          </p:cNvPr>
          <p:cNvSpPr>
            <a:spLocks noGrp="1"/>
          </p:cNvSpPr>
          <p:nvPr>
            <p:ph type="title"/>
          </p:nvPr>
        </p:nvSpPr>
        <p:spPr/>
        <p:txBody>
          <a:bodyPr/>
          <a:lstStyle/>
          <a:p>
            <a:r>
              <a:rPr lang="en-US" dirty="0"/>
              <a:t>Goals</a:t>
            </a:r>
            <a:r>
              <a:rPr lang="en-US"/>
              <a:t> for Today </a:t>
            </a:r>
          </a:p>
        </p:txBody>
      </p:sp>
      <p:sp>
        <p:nvSpPr>
          <p:cNvPr id="3" name="Content Placeholder 2">
            <a:extLst>
              <a:ext uri="{FF2B5EF4-FFF2-40B4-BE49-F238E27FC236}">
                <a16:creationId xmlns:a16="http://schemas.microsoft.com/office/drawing/2014/main" id="{83B1CFE5-2905-0EEE-AF73-AE54A3A9DF15}"/>
              </a:ext>
            </a:extLst>
          </p:cNvPr>
          <p:cNvSpPr>
            <a:spLocks noGrp="1"/>
          </p:cNvSpPr>
          <p:nvPr>
            <p:ph idx="1"/>
          </p:nvPr>
        </p:nvSpPr>
        <p:spPr/>
        <p:txBody>
          <a:bodyPr>
            <a:normAutofit/>
          </a:bodyPr>
          <a:lstStyle/>
          <a:p>
            <a:r>
              <a:rPr lang="en-US" dirty="0">
                <a:solidFill>
                  <a:schemeClr val="tx1">
                    <a:lumMod val="65000"/>
                    <a:lumOff val="35000"/>
                  </a:schemeClr>
                </a:solidFill>
              </a:rPr>
              <a:t>Review the purpose of Trial Work Experience </a:t>
            </a:r>
          </a:p>
          <a:p>
            <a:r>
              <a:rPr lang="en-US" dirty="0">
                <a:solidFill>
                  <a:schemeClr val="tx1">
                    <a:lumMod val="65000"/>
                    <a:lumOff val="35000"/>
                  </a:schemeClr>
                </a:solidFill>
              </a:rPr>
              <a:t>Discuss Strategies to Build Collaborative Relationships </a:t>
            </a:r>
          </a:p>
          <a:p>
            <a:r>
              <a:rPr lang="en-US" dirty="0">
                <a:solidFill>
                  <a:schemeClr val="tx1">
                    <a:lumMod val="65000"/>
                    <a:lumOff val="35000"/>
                  </a:schemeClr>
                </a:solidFill>
              </a:rPr>
              <a:t>Review Trial Work Experience Services</a:t>
            </a:r>
          </a:p>
          <a:p>
            <a:pPr lvl="1"/>
            <a:r>
              <a:rPr lang="en-US" dirty="0">
                <a:solidFill>
                  <a:schemeClr val="tx1">
                    <a:lumMod val="65000"/>
                    <a:lumOff val="35000"/>
                  </a:schemeClr>
                </a:solidFill>
              </a:rPr>
              <a:t>Referral </a:t>
            </a:r>
          </a:p>
          <a:p>
            <a:pPr lvl="1"/>
            <a:r>
              <a:rPr lang="en-US" dirty="0">
                <a:solidFill>
                  <a:schemeClr val="tx1">
                    <a:lumMod val="65000"/>
                    <a:lumOff val="35000"/>
                  </a:schemeClr>
                </a:solidFill>
              </a:rPr>
              <a:t>Provision of TWE </a:t>
            </a:r>
          </a:p>
          <a:p>
            <a:pPr lvl="1"/>
            <a:r>
              <a:rPr lang="en-US" dirty="0">
                <a:solidFill>
                  <a:schemeClr val="tx1">
                    <a:lumMod val="65000"/>
                    <a:lumOff val="35000"/>
                  </a:schemeClr>
                </a:solidFill>
              </a:rPr>
              <a:t>Report</a:t>
            </a:r>
          </a:p>
          <a:p>
            <a:r>
              <a:rPr lang="en-US" dirty="0">
                <a:solidFill>
                  <a:schemeClr val="tx1">
                    <a:lumMod val="65000"/>
                    <a:lumOff val="35000"/>
                  </a:schemeClr>
                </a:solidFill>
              </a:rPr>
              <a:t>Answer Questions </a:t>
            </a:r>
          </a:p>
          <a:p>
            <a:endParaRPr lang="en-US" dirty="0"/>
          </a:p>
        </p:txBody>
      </p:sp>
      <p:sp>
        <p:nvSpPr>
          <p:cNvPr id="4" name="Slide Number Placeholder 3">
            <a:extLst>
              <a:ext uri="{FF2B5EF4-FFF2-40B4-BE49-F238E27FC236}">
                <a16:creationId xmlns:a16="http://schemas.microsoft.com/office/drawing/2014/main" id="{1EE4B884-A0AE-99A1-CE5B-01914C7F9BBE}"/>
              </a:ext>
            </a:extLst>
          </p:cNvPr>
          <p:cNvSpPr>
            <a:spLocks noGrp="1"/>
          </p:cNvSpPr>
          <p:nvPr>
            <p:ph type="sldNum" sz="quarter" idx="4"/>
          </p:nvPr>
        </p:nvSpPr>
        <p:spPr/>
        <p:txBody>
          <a:bodyPr/>
          <a:lstStyle/>
          <a:p>
            <a:fld id="{4F666A87-0DF7-4A5C-B8B2-4E7F7417BA6B}" type="slidenum">
              <a:rPr lang="en-US" smtClean="0"/>
              <a:pPr/>
              <a:t>2</a:t>
            </a:fld>
            <a:endParaRPr lang="en-US"/>
          </a:p>
        </p:txBody>
      </p:sp>
    </p:spTree>
    <p:extLst>
      <p:ext uri="{BB962C8B-B14F-4D97-AF65-F5344CB8AC3E}">
        <p14:creationId xmlns:p14="http://schemas.microsoft.com/office/powerpoint/2010/main" val="1864973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24C64-BD24-9B16-D652-2E2C18AFBA97}"/>
              </a:ext>
            </a:extLst>
          </p:cNvPr>
          <p:cNvSpPr>
            <a:spLocks noGrp="1"/>
          </p:cNvSpPr>
          <p:nvPr>
            <p:ph type="title" idx="4294967295"/>
          </p:nvPr>
        </p:nvSpPr>
        <p:spPr>
          <a:xfrm>
            <a:off x="3720662" y="654908"/>
            <a:ext cx="4750676" cy="840259"/>
          </a:xfrm>
        </p:spPr>
        <p:txBody>
          <a:bodyPr vert="horz" lIns="91440" tIns="45720" rIns="91440" bIns="45720" rtlCol="0" anchor="b">
            <a:noAutofit/>
          </a:bodyPr>
          <a:lstStyle/>
          <a:p>
            <a:r>
              <a:rPr lang="en-US" dirty="0"/>
              <a:t>TWE Plan - slide 1</a:t>
            </a:r>
          </a:p>
        </p:txBody>
      </p:sp>
      <p:sp>
        <p:nvSpPr>
          <p:cNvPr id="4" name="Slide Number Placeholder 3">
            <a:extLst>
              <a:ext uri="{FF2B5EF4-FFF2-40B4-BE49-F238E27FC236}">
                <a16:creationId xmlns:a16="http://schemas.microsoft.com/office/drawing/2014/main" id="{78F47D29-A483-5394-3682-516947EE0E7C}"/>
              </a:ext>
            </a:extLst>
          </p:cNvPr>
          <p:cNvSpPr>
            <a:spLocks noGrp="1"/>
          </p:cNvSpPr>
          <p:nvPr>
            <p:ph type="sldNum" sz="quarter" idx="4"/>
          </p:nvPr>
        </p:nvSpPr>
        <p:spPr/>
        <p:txBody>
          <a:bodyPr/>
          <a:lstStyle/>
          <a:p>
            <a:fld id="{4F666A87-0DF7-4A5C-B8B2-4E7F7417BA6B}" type="slidenum">
              <a:rPr lang="en-US" smtClean="0"/>
              <a:pPr/>
              <a:t>20</a:t>
            </a:fld>
            <a:endParaRPr lang="en-US"/>
          </a:p>
        </p:txBody>
      </p:sp>
      <p:sp>
        <p:nvSpPr>
          <p:cNvPr id="8" name="Content Placeholder 7">
            <a:extLst>
              <a:ext uri="{FF2B5EF4-FFF2-40B4-BE49-F238E27FC236}">
                <a16:creationId xmlns:a16="http://schemas.microsoft.com/office/drawing/2014/main" id="{2EE34955-87CE-58BE-E1C5-C5252FF8DF2B}"/>
              </a:ext>
            </a:extLst>
          </p:cNvPr>
          <p:cNvSpPr>
            <a:spLocks noGrp="1"/>
          </p:cNvSpPr>
          <p:nvPr>
            <p:ph sz="half" idx="1"/>
          </p:nvPr>
        </p:nvSpPr>
        <p:spPr>
          <a:xfrm>
            <a:off x="406400" y="1307690"/>
            <a:ext cx="4673600" cy="5169310"/>
          </a:xfrm>
        </p:spPr>
        <p:txBody>
          <a:bodyPr>
            <a:normAutofit lnSpcReduction="10000"/>
          </a:bodyPr>
          <a:lstStyle/>
          <a:p>
            <a:pPr marL="0" indent="0">
              <a:buNone/>
            </a:pPr>
            <a:r>
              <a:rPr lang="en-US" dirty="0">
                <a:solidFill>
                  <a:schemeClr val="tx1">
                    <a:lumMod val="65000"/>
                    <a:lumOff val="35000"/>
                  </a:schemeClr>
                </a:solidFill>
              </a:rPr>
              <a:t>Helpful to note: </a:t>
            </a:r>
          </a:p>
          <a:p>
            <a:pPr marL="0" indent="0">
              <a:buNone/>
            </a:pPr>
            <a:r>
              <a:rPr lang="en-US" dirty="0">
                <a:solidFill>
                  <a:schemeClr val="tx1">
                    <a:lumMod val="65000"/>
                    <a:lumOff val="35000"/>
                  </a:schemeClr>
                </a:solidFill>
              </a:rPr>
              <a:t>Purpose and Rationale </a:t>
            </a:r>
          </a:p>
          <a:p>
            <a:r>
              <a:rPr lang="en-US" dirty="0">
                <a:solidFill>
                  <a:schemeClr val="tx1">
                    <a:lumMod val="65000"/>
                    <a:lumOff val="35000"/>
                  </a:schemeClr>
                </a:solidFill>
              </a:rPr>
              <a:t>Purpose – to determine if participant can work in  CIE  </a:t>
            </a:r>
          </a:p>
          <a:p>
            <a:r>
              <a:rPr lang="en-US" dirty="0">
                <a:solidFill>
                  <a:schemeClr val="tx1">
                    <a:lumMod val="65000"/>
                    <a:lumOff val="35000"/>
                  </a:schemeClr>
                </a:solidFill>
              </a:rPr>
              <a:t>Rationale - Provides a brief history describing reason for the TWEs, providing enough information that will allow for an objective evaluation. </a:t>
            </a:r>
          </a:p>
          <a:p>
            <a:endParaRPr lang="en-US" dirty="0"/>
          </a:p>
        </p:txBody>
      </p:sp>
      <p:sp>
        <p:nvSpPr>
          <p:cNvPr id="9" name="Content Placeholder 8">
            <a:extLst>
              <a:ext uri="{FF2B5EF4-FFF2-40B4-BE49-F238E27FC236}">
                <a16:creationId xmlns:a16="http://schemas.microsoft.com/office/drawing/2014/main" id="{1205028B-A71B-3E3E-68D4-9DD7210AE3D9}"/>
              </a:ext>
            </a:extLst>
          </p:cNvPr>
          <p:cNvSpPr>
            <a:spLocks noGrp="1"/>
          </p:cNvSpPr>
          <p:nvPr>
            <p:ph sz="half" idx="2"/>
          </p:nvPr>
        </p:nvSpPr>
        <p:spPr>
          <a:xfrm>
            <a:off x="5360276" y="2039007"/>
            <a:ext cx="6425324" cy="4437993"/>
          </a:xfrm>
        </p:spPr>
        <p:txBody>
          <a:bodyPr>
            <a:normAutofit fontScale="70000" lnSpcReduction="20000"/>
          </a:bodyPr>
          <a:lstStyle/>
          <a:p>
            <a:pPr marL="0" indent="0">
              <a:buNone/>
            </a:pPr>
            <a:r>
              <a:rPr lang="en-US" dirty="0"/>
              <a:t>Example:</a:t>
            </a:r>
          </a:p>
          <a:p>
            <a:r>
              <a:rPr lang="en-US" dirty="0"/>
              <a:t>The purpose of the TWEs is to determine if Sally can successfully work in competitive integrated employment with supported employment.</a:t>
            </a:r>
          </a:p>
          <a:p>
            <a:pPr marL="0" indent="0">
              <a:buNone/>
            </a:pPr>
            <a:endParaRPr lang="en-US" dirty="0"/>
          </a:p>
          <a:p>
            <a:r>
              <a:rPr lang="en-US" dirty="0"/>
              <a:t>Sally has a long and recent history of requiring constant supervision in almost all environments. She cannot focus on or engage in tasks for more than 5 minutes at a time. She does not follow instructions, which causes her to put herself and others in danger. For example she has a tendency to run out into the road or parking lot without looking for traffic. She has applied for VR services because her team thinks that employment will relieve her boredom and help improve her behaviors. They are hopeful that she can work if she finds the right job.</a:t>
            </a:r>
          </a:p>
          <a:p>
            <a:endParaRPr lang="en-US" dirty="0"/>
          </a:p>
        </p:txBody>
      </p:sp>
    </p:spTree>
    <p:extLst>
      <p:ext uri="{BB962C8B-B14F-4D97-AF65-F5344CB8AC3E}">
        <p14:creationId xmlns:p14="http://schemas.microsoft.com/office/powerpoint/2010/main" val="1910328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E46A3-8ED6-CF82-BECB-E369B1BDA7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C0BA96-3AC5-BDAF-5A26-E01D72432531}"/>
              </a:ext>
            </a:extLst>
          </p:cNvPr>
          <p:cNvSpPr>
            <a:spLocks noGrp="1"/>
          </p:cNvSpPr>
          <p:nvPr>
            <p:ph type="title" idx="4294967295"/>
          </p:nvPr>
        </p:nvSpPr>
        <p:spPr>
          <a:xfrm>
            <a:off x="3108960" y="826893"/>
            <a:ext cx="5309534" cy="714080"/>
          </a:xfrm>
        </p:spPr>
        <p:txBody>
          <a:bodyPr vert="horz" lIns="91440" tIns="45720" rIns="91440" bIns="45720" rtlCol="0" anchor="b">
            <a:noAutofit/>
          </a:bodyPr>
          <a:lstStyle/>
          <a:p>
            <a:r>
              <a:rPr lang="en-US" dirty="0"/>
              <a:t> TWE Plan  - slide 2</a:t>
            </a:r>
          </a:p>
        </p:txBody>
      </p:sp>
      <p:sp>
        <p:nvSpPr>
          <p:cNvPr id="8" name="Content Placeholder 7">
            <a:extLst>
              <a:ext uri="{FF2B5EF4-FFF2-40B4-BE49-F238E27FC236}">
                <a16:creationId xmlns:a16="http://schemas.microsoft.com/office/drawing/2014/main" id="{C9B6979B-7F83-5AF0-4465-ECEA0EA32EE7}"/>
              </a:ext>
            </a:extLst>
          </p:cNvPr>
          <p:cNvSpPr>
            <a:spLocks noGrp="1"/>
          </p:cNvSpPr>
          <p:nvPr>
            <p:ph sz="half" idx="1"/>
          </p:nvPr>
        </p:nvSpPr>
        <p:spPr>
          <a:xfrm>
            <a:off x="435896" y="1950720"/>
            <a:ext cx="4673600" cy="4155558"/>
          </a:xfrm>
        </p:spPr>
        <p:txBody>
          <a:bodyPr/>
          <a:lstStyle/>
          <a:p>
            <a:pPr marL="0" indent="0">
              <a:buNone/>
            </a:pPr>
            <a:r>
              <a:rPr lang="en-US" dirty="0">
                <a:solidFill>
                  <a:schemeClr val="tx1">
                    <a:lumMod val="65000"/>
                    <a:lumOff val="35000"/>
                  </a:schemeClr>
                </a:solidFill>
              </a:rPr>
              <a:t>Take note of: </a:t>
            </a:r>
          </a:p>
          <a:p>
            <a:pPr marL="0" indent="0">
              <a:buNone/>
            </a:pPr>
            <a:r>
              <a:rPr lang="en-US" dirty="0">
                <a:solidFill>
                  <a:schemeClr val="tx1">
                    <a:lumMod val="65000"/>
                    <a:lumOff val="35000"/>
                  </a:schemeClr>
                </a:solidFill>
              </a:rPr>
              <a:t>Description of TWE –</a:t>
            </a:r>
          </a:p>
          <a:p>
            <a:r>
              <a:rPr lang="en-US" dirty="0">
                <a:solidFill>
                  <a:schemeClr val="tx1">
                    <a:lumMod val="65000"/>
                    <a:lumOff val="35000"/>
                  </a:schemeClr>
                </a:solidFill>
              </a:rPr>
              <a:t>Described some work settings that would be a good fit, in line with the likes and dislikes. </a:t>
            </a:r>
          </a:p>
          <a:p>
            <a:r>
              <a:rPr lang="en-US" dirty="0">
                <a:solidFill>
                  <a:schemeClr val="tx1">
                    <a:lumMod val="65000"/>
                    <a:lumOff val="35000"/>
                  </a:schemeClr>
                </a:solidFill>
              </a:rPr>
              <a:t>How many days per week, hours per day. </a:t>
            </a:r>
          </a:p>
          <a:p>
            <a:pPr marL="0" indent="0">
              <a:buNone/>
            </a:pPr>
            <a:endParaRPr lang="en-US" dirty="0"/>
          </a:p>
        </p:txBody>
      </p:sp>
      <p:sp>
        <p:nvSpPr>
          <p:cNvPr id="9" name="Content Placeholder 8" descr="Example of ">
            <a:extLst>
              <a:ext uri="{FF2B5EF4-FFF2-40B4-BE49-F238E27FC236}">
                <a16:creationId xmlns:a16="http://schemas.microsoft.com/office/drawing/2014/main" id="{5C081C28-3592-A7A5-1D42-A7A74B298E39}"/>
              </a:ext>
            </a:extLst>
          </p:cNvPr>
          <p:cNvSpPr>
            <a:spLocks noGrp="1"/>
          </p:cNvSpPr>
          <p:nvPr>
            <p:ph sz="half" idx="2"/>
          </p:nvPr>
        </p:nvSpPr>
        <p:spPr>
          <a:xfrm>
            <a:off x="5527040" y="1950720"/>
            <a:ext cx="6299200" cy="4267200"/>
          </a:xfrm>
        </p:spPr>
        <p:txBody>
          <a:bodyPr>
            <a:normAutofit fontScale="62500" lnSpcReduction="20000"/>
          </a:bodyPr>
          <a:lstStyle/>
          <a:p>
            <a:pPr marL="0" indent="0">
              <a:buNone/>
            </a:pPr>
            <a:r>
              <a:rPr lang="en-US" sz="3000" dirty="0"/>
              <a:t>Example </a:t>
            </a:r>
          </a:p>
          <a:p>
            <a:pPr marL="0" indent="0">
              <a:buNone/>
            </a:pPr>
            <a:r>
              <a:rPr lang="en-US" sz="3000" dirty="0"/>
              <a:t>Sally does like to be around people. She is not bothered by noisy environments. These are the ideas for worksites:</a:t>
            </a:r>
          </a:p>
          <a:p>
            <a:r>
              <a:rPr lang="en-US" sz="3000" dirty="0"/>
              <a:t>Restaurant - rolling silverware, clearing tables.</a:t>
            </a:r>
          </a:p>
          <a:p>
            <a:r>
              <a:rPr lang="en-US" sz="3000" dirty="0"/>
              <a:t>Gym, Hotel or Beauty Salon- Folding Towels, washcloths and putting them where they go.</a:t>
            </a:r>
          </a:p>
          <a:p>
            <a:pPr marL="0" indent="0">
              <a:buNone/>
            </a:pPr>
            <a:r>
              <a:rPr lang="en-US" sz="3000" dirty="0"/>
              <a:t>She would like to work about 10 hours per week:</a:t>
            </a:r>
          </a:p>
          <a:p>
            <a:r>
              <a:rPr lang="en-US" sz="3000" dirty="0"/>
              <a:t>3 days a week for 2-3 hours a day for 3 weeks - to give her a full opportunity to adjust and learn the job.</a:t>
            </a:r>
          </a:p>
          <a:p>
            <a:r>
              <a:rPr lang="en-US" sz="3000" dirty="0"/>
              <a:t>Provide one of the above TWEs, and then the team will meet to determine if second one would be appropriate.</a:t>
            </a:r>
          </a:p>
          <a:p>
            <a:r>
              <a:rPr lang="en-US" sz="3000" dirty="0"/>
              <a:t>Employment Specialist: if after you get to know Sally, you think of another work site or possible job, please call VRC to discuss.</a:t>
            </a:r>
          </a:p>
          <a:p>
            <a:endParaRPr lang="en-US" dirty="0"/>
          </a:p>
        </p:txBody>
      </p:sp>
      <p:sp>
        <p:nvSpPr>
          <p:cNvPr id="4" name="Slide Number Placeholder 3">
            <a:extLst>
              <a:ext uri="{FF2B5EF4-FFF2-40B4-BE49-F238E27FC236}">
                <a16:creationId xmlns:a16="http://schemas.microsoft.com/office/drawing/2014/main" id="{55F79F46-6B15-FFDA-CD91-56E0533D9196}"/>
              </a:ext>
            </a:extLst>
          </p:cNvPr>
          <p:cNvSpPr>
            <a:spLocks noGrp="1"/>
          </p:cNvSpPr>
          <p:nvPr>
            <p:ph type="sldNum" sz="quarter" idx="4"/>
          </p:nvPr>
        </p:nvSpPr>
        <p:spPr/>
        <p:txBody>
          <a:bodyPr/>
          <a:lstStyle/>
          <a:p>
            <a:fld id="{4F666A87-0DF7-4A5C-B8B2-4E7F7417BA6B}" type="slidenum">
              <a:rPr lang="en-US" smtClean="0"/>
              <a:pPr/>
              <a:t>21</a:t>
            </a:fld>
            <a:endParaRPr lang="en-US"/>
          </a:p>
        </p:txBody>
      </p:sp>
    </p:spTree>
    <p:extLst>
      <p:ext uri="{BB962C8B-B14F-4D97-AF65-F5344CB8AC3E}">
        <p14:creationId xmlns:p14="http://schemas.microsoft.com/office/powerpoint/2010/main" val="117614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9D109-93BA-EAB3-E975-0131D683F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479D7-8676-7F75-4DE6-76386B06BEC1}"/>
              </a:ext>
            </a:extLst>
          </p:cNvPr>
          <p:cNvSpPr>
            <a:spLocks noGrp="1"/>
          </p:cNvSpPr>
          <p:nvPr>
            <p:ph type="title" idx="4294967295"/>
          </p:nvPr>
        </p:nvSpPr>
        <p:spPr>
          <a:xfrm>
            <a:off x="3606800" y="617425"/>
            <a:ext cx="4978400" cy="877330"/>
          </a:xfrm>
        </p:spPr>
        <p:txBody>
          <a:bodyPr vert="horz" lIns="91440" tIns="45720" rIns="91440" bIns="45720" rtlCol="0" anchor="b">
            <a:noAutofit/>
          </a:bodyPr>
          <a:lstStyle/>
          <a:p>
            <a:r>
              <a:rPr lang="en-US" dirty="0"/>
              <a:t>TWE Plan – Slide 3</a:t>
            </a:r>
          </a:p>
        </p:txBody>
      </p:sp>
      <p:sp>
        <p:nvSpPr>
          <p:cNvPr id="4" name="Slide Number Placeholder 3">
            <a:extLst>
              <a:ext uri="{FF2B5EF4-FFF2-40B4-BE49-F238E27FC236}">
                <a16:creationId xmlns:a16="http://schemas.microsoft.com/office/drawing/2014/main" id="{CC5C031B-4C84-DCBF-D261-9CFF14760251}"/>
              </a:ext>
            </a:extLst>
          </p:cNvPr>
          <p:cNvSpPr>
            <a:spLocks noGrp="1"/>
          </p:cNvSpPr>
          <p:nvPr>
            <p:ph type="sldNum" sz="quarter" idx="4"/>
          </p:nvPr>
        </p:nvSpPr>
        <p:spPr/>
        <p:txBody>
          <a:bodyPr/>
          <a:lstStyle/>
          <a:p>
            <a:fld id="{4F666A87-0DF7-4A5C-B8B2-4E7F7417BA6B}" type="slidenum">
              <a:rPr lang="en-US" smtClean="0"/>
              <a:pPr/>
              <a:t>22</a:t>
            </a:fld>
            <a:endParaRPr lang="en-US"/>
          </a:p>
        </p:txBody>
      </p:sp>
      <p:sp>
        <p:nvSpPr>
          <p:cNvPr id="8" name="Content Placeholder 7">
            <a:extLst>
              <a:ext uri="{FF2B5EF4-FFF2-40B4-BE49-F238E27FC236}">
                <a16:creationId xmlns:a16="http://schemas.microsoft.com/office/drawing/2014/main" id="{DBAA716B-9C46-532F-DF19-CC8FC1DDAD46}"/>
              </a:ext>
            </a:extLst>
          </p:cNvPr>
          <p:cNvSpPr>
            <a:spLocks noGrp="1"/>
          </p:cNvSpPr>
          <p:nvPr>
            <p:ph sz="half" idx="1"/>
          </p:nvPr>
        </p:nvSpPr>
        <p:spPr>
          <a:xfrm>
            <a:off x="609600" y="1633151"/>
            <a:ext cx="4673600" cy="4446373"/>
          </a:xfrm>
        </p:spPr>
        <p:txBody>
          <a:bodyPr/>
          <a:lstStyle/>
          <a:p>
            <a:pPr marL="0" indent="0">
              <a:buNone/>
            </a:pPr>
            <a:r>
              <a:rPr lang="en-US" dirty="0">
                <a:solidFill>
                  <a:schemeClr val="tx1">
                    <a:lumMod val="65000"/>
                    <a:lumOff val="35000"/>
                  </a:schemeClr>
                </a:solidFill>
              </a:rPr>
              <a:t>Note:</a:t>
            </a:r>
          </a:p>
          <a:p>
            <a:pPr marL="0" indent="0">
              <a:buNone/>
            </a:pPr>
            <a:r>
              <a:rPr lang="en-US" dirty="0">
                <a:solidFill>
                  <a:schemeClr val="tx1">
                    <a:lumMod val="65000"/>
                    <a:lumOff val="35000"/>
                  </a:schemeClr>
                </a:solidFill>
              </a:rPr>
              <a:t>Participant Responsibilities</a:t>
            </a:r>
          </a:p>
          <a:p>
            <a:pPr marL="0" indent="0">
              <a:buNone/>
            </a:pPr>
            <a:endParaRPr lang="en-US" dirty="0">
              <a:solidFill>
                <a:schemeClr val="tx1">
                  <a:lumMod val="65000"/>
                  <a:lumOff val="35000"/>
                </a:schemeClr>
              </a:solidFill>
            </a:endParaRPr>
          </a:p>
          <a:p>
            <a:pPr marL="0" indent="0">
              <a:buNone/>
            </a:pPr>
            <a:r>
              <a:rPr lang="en-US" dirty="0">
                <a:solidFill>
                  <a:schemeClr val="tx1">
                    <a:lumMod val="65000"/>
                    <a:lumOff val="35000"/>
                  </a:schemeClr>
                </a:solidFill>
              </a:rPr>
              <a:t>Responsibilities should refer to things that participant must do for their VR case, outside of what will be happening on the job site.</a:t>
            </a:r>
          </a:p>
          <a:p>
            <a:pPr marL="0" indent="0">
              <a:buNone/>
            </a:pPr>
            <a:endParaRPr lang="en-US" dirty="0"/>
          </a:p>
        </p:txBody>
      </p:sp>
      <p:sp>
        <p:nvSpPr>
          <p:cNvPr id="9" name="Content Placeholder 8">
            <a:extLst>
              <a:ext uri="{FF2B5EF4-FFF2-40B4-BE49-F238E27FC236}">
                <a16:creationId xmlns:a16="http://schemas.microsoft.com/office/drawing/2014/main" id="{17D6BE38-4033-6CE9-67B8-F5204814354A}"/>
              </a:ext>
            </a:extLst>
          </p:cNvPr>
          <p:cNvSpPr>
            <a:spLocks noGrp="1"/>
          </p:cNvSpPr>
          <p:nvPr>
            <p:ph sz="half" idx="2"/>
          </p:nvPr>
        </p:nvSpPr>
        <p:spPr>
          <a:xfrm>
            <a:off x="5588000" y="2209800"/>
            <a:ext cx="5994400" cy="4267200"/>
          </a:xfrm>
        </p:spPr>
        <p:txBody>
          <a:bodyPr>
            <a:normAutofit lnSpcReduction="10000"/>
          </a:bodyPr>
          <a:lstStyle/>
          <a:p>
            <a:pPr lvl="1"/>
            <a:r>
              <a:rPr lang="en-US" dirty="0"/>
              <a:t>I will be clean, dressed and ready to leave for the job site when the job coach arrives to pick me up.</a:t>
            </a:r>
            <a:endParaRPr lang="en-US" sz="2000" dirty="0"/>
          </a:p>
          <a:p>
            <a:pPr lvl="1"/>
            <a:r>
              <a:rPr lang="en-US" dirty="0"/>
              <a:t>I will call and report any concerns to my VR Counselor. </a:t>
            </a:r>
            <a:endParaRPr lang="en-US" sz="2000" dirty="0"/>
          </a:p>
          <a:p>
            <a:pPr lvl="1"/>
            <a:r>
              <a:rPr lang="en-US" dirty="0"/>
              <a:t>I will bring my assistive technology to the job site. </a:t>
            </a:r>
            <a:endParaRPr lang="en-US" sz="2000" dirty="0"/>
          </a:p>
          <a:p>
            <a:pPr lvl="1"/>
            <a:r>
              <a:rPr lang="en-US" dirty="0"/>
              <a:t>I will keep my appointments or call to reschedule. </a:t>
            </a:r>
            <a:endParaRPr lang="en-US" sz="2000" dirty="0"/>
          </a:p>
          <a:p>
            <a:pPr lvl="1"/>
            <a:r>
              <a:rPr lang="en-US" dirty="0"/>
              <a:t>I will give my work schedule to residential staff. </a:t>
            </a:r>
            <a:endParaRPr lang="en-US" sz="2000" dirty="0"/>
          </a:p>
          <a:p>
            <a:endParaRPr lang="en-US" dirty="0"/>
          </a:p>
        </p:txBody>
      </p:sp>
    </p:spTree>
    <p:extLst>
      <p:ext uri="{BB962C8B-B14F-4D97-AF65-F5344CB8AC3E}">
        <p14:creationId xmlns:p14="http://schemas.microsoft.com/office/powerpoint/2010/main" val="399411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5903E-D193-51D8-92B2-BA119781BF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BBDDEC-5615-C55A-D20F-DBF70473A121}"/>
              </a:ext>
            </a:extLst>
          </p:cNvPr>
          <p:cNvSpPr>
            <a:spLocks noGrp="1"/>
          </p:cNvSpPr>
          <p:nvPr>
            <p:ph type="title" idx="4294967295"/>
          </p:nvPr>
        </p:nvSpPr>
        <p:spPr>
          <a:xfrm>
            <a:off x="3933568" y="640080"/>
            <a:ext cx="4978400" cy="778476"/>
          </a:xfrm>
        </p:spPr>
        <p:txBody>
          <a:bodyPr vert="horz" lIns="91440" tIns="45720" rIns="91440" bIns="45720" rtlCol="0" anchor="b">
            <a:noAutofit/>
          </a:bodyPr>
          <a:lstStyle/>
          <a:p>
            <a:r>
              <a:rPr lang="en-US" dirty="0"/>
              <a:t>TWE Plan – Slide 4</a:t>
            </a:r>
          </a:p>
        </p:txBody>
      </p:sp>
      <p:sp>
        <p:nvSpPr>
          <p:cNvPr id="4" name="Slide Number Placeholder 3">
            <a:extLst>
              <a:ext uri="{FF2B5EF4-FFF2-40B4-BE49-F238E27FC236}">
                <a16:creationId xmlns:a16="http://schemas.microsoft.com/office/drawing/2014/main" id="{AA0C8E13-B486-93EA-9ED4-95B048277AF1}"/>
              </a:ext>
            </a:extLst>
          </p:cNvPr>
          <p:cNvSpPr>
            <a:spLocks noGrp="1"/>
          </p:cNvSpPr>
          <p:nvPr>
            <p:ph type="sldNum" sz="quarter" idx="4"/>
          </p:nvPr>
        </p:nvSpPr>
        <p:spPr/>
        <p:txBody>
          <a:bodyPr/>
          <a:lstStyle/>
          <a:p>
            <a:fld id="{4F666A87-0DF7-4A5C-B8B2-4E7F7417BA6B}" type="slidenum">
              <a:rPr lang="en-US" smtClean="0"/>
              <a:pPr/>
              <a:t>23</a:t>
            </a:fld>
            <a:endParaRPr lang="en-US"/>
          </a:p>
        </p:txBody>
      </p:sp>
      <p:sp>
        <p:nvSpPr>
          <p:cNvPr id="8" name="Content Placeholder 7">
            <a:extLst>
              <a:ext uri="{FF2B5EF4-FFF2-40B4-BE49-F238E27FC236}">
                <a16:creationId xmlns:a16="http://schemas.microsoft.com/office/drawing/2014/main" id="{B69FDB8D-02C0-0CDF-E9B9-FE84254D50C5}"/>
              </a:ext>
            </a:extLst>
          </p:cNvPr>
          <p:cNvSpPr>
            <a:spLocks noGrp="1"/>
          </p:cNvSpPr>
          <p:nvPr>
            <p:ph sz="half" idx="1"/>
          </p:nvPr>
        </p:nvSpPr>
        <p:spPr>
          <a:xfrm>
            <a:off x="480540" y="1601118"/>
            <a:ext cx="4673600" cy="4616802"/>
          </a:xfrm>
        </p:spPr>
        <p:txBody>
          <a:bodyPr>
            <a:normAutofit lnSpcReduction="10000"/>
          </a:bodyPr>
          <a:lstStyle/>
          <a:p>
            <a:pPr marL="0" indent="0">
              <a:buNone/>
            </a:pPr>
            <a:r>
              <a:rPr lang="en-US" dirty="0">
                <a:solidFill>
                  <a:schemeClr val="tx1">
                    <a:lumMod val="65000"/>
                    <a:lumOff val="35000"/>
                  </a:schemeClr>
                </a:solidFill>
              </a:rPr>
              <a:t>Note the Criteria to Evaluate Progress/Outcome. </a:t>
            </a:r>
          </a:p>
          <a:p>
            <a:pPr marL="0" indent="0">
              <a:buNone/>
            </a:pPr>
            <a:r>
              <a:rPr lang="en-US" dirty="0">
                <a:solidFill>
                  <a:schemeClr val="tx1">
                    <a:lumMod val="65000"/>
                    <a:lumOff val="35000"/>
                  </a:schemeClr>
                </a:solidFill>
              </a:rPr>
              <a:t>VR will add specifics:</a:t>
            </a:r>
          </a:p>
          <a:p>
            <a:r>
              <a:rPr lang="en-US" dirty="0">
                <a:solidFill>
                  <a:schemeClr val="tx1">
                    <a:lumMod val="65000"/>
                    <a:lumOff val="35000"/>
                  </a:schemeClr>
                </a:solidFill>
              </a:rPr>
              <a:t>Attendance/punctuality</a:t>
            </a:r>
          </a:p>
          <a:p>
            <a:r>
              <a:rPr lang="en-US" dirty="0">
                <a:solidFill>
                  <a:schemeClr val="tx1">
                    <a:lumMod val="65000"/>
                    <a:lumOff val="35000"/>
                  </a:schemeClr>
                </a:solidFill>
              </a:rPr>
              <a:t>Behaviors </a:t>
            </a:r>
          </a:p>
          <a:p>
            <a:r>
              <a:rPr lang="en-US" dirty="0">
                <a:solidFill>
                  <a:schemeClr val="tx1">
                    <a:lumMod val="65000"/>
                    <a:lumOff val="35000"/>
                  </a:schemeClr>
                </a:solidFill>
              </a:rPr>
              <a:t>Completing job tasks</a:t>
            </a:r>
          </a:p>
          <a:p>
            <a:r>
              <a:rPr lang="en-US" dirty="0">
                <a:solidFill>
                  <a:schemeClr val="tx1">
                    <a:lumMod val="65000"/>
                    <a:lumOff val="35000"/>
                  </a:schemeClr>
                </a:solidFill>
              </a:rPr>
              <a:t>Accepting redirection</a:t>
            </a:r>
          </a:p>
          <a:p>
            <a:r>
              <a:rPr lang="en-US" dirty="0">
                <a:solidFill>
                  <a:schemeClr val="tx1">
                    <a:lumMod val="65000"/>
                    <a:lumOff val="35000"/>
                  </a:schemeClr>
                </a:solidFill>
              </a:rPr>
              <a:t>Following safety guidelines </a:t>
            </a:r>
          </a:p>
          <a:p>
            <a:pPr marL="0" indent="0">
              <a:buNone/>
            </a:pPr>
            <a:endParaRPr lang="en-US" dirty="0"/>
          </a:p>
        </p:txBody>
      </p:sp>
      <p:sp>
        <p:nvSpPr>
          <p:cNvPr id="9" name="Content Placeholder 8">
            <a:extLst>
              <a:ext uri="{FF2B5EF4-FFF2-40B4-BE49-F238E27FC236}">
                <a16:creationId xmlns:a16="http://schemas.microsoft.com/office/drawing/2014/main" id="{0228CBB9-75F6-6D5F-CDBC-6B8E4E6DEBEC}"/>
              </a:ext>
            </a:extLst>
          </p:cNvPr>
          <p:cNvSpPr>
            <a:spLocks noGrp="1"/>
          </p:cNvSpPr>
          <p:nvPr>
            <p:ph sz="half" idx="2"/>
          </p:nvPr>
        </p:nvSpPr>
        <p:spPr/>
        <p:txBody>
          <a:bodyPr vert="horz" lIns="91440" tIns="45720" rIns="91440" bIns="45720" rtlCol="0" anchor="t">
            <a:normAutofit fontScale="62500" lnSpcReduction="20000"/>
          </a:bodyPr>
          <a:lstStyle/>
          <a:p>
            <a:pPr marL="0" lvl="0" indent="0">
              <a:buNone/>
            </a:pPr>
            <a:r>
              <a:rPr lang="en-US" dirty="0">
                <a:highlight>
                  <a:srgbClr val="FFFF00"/>
                </a:highlight>
                <a:latin typeface="Aptos Serif"/>
                <a:cs typeface="Aptos Serif"/>
              </a:rPr>
              <a:t>The following will help VR understand my potential for working in a competitive integrated employment setting:</a:t>
            </a:r>
          </a:p>
          <a:p>
            <a:pPr lvl="0"/>
            <a:r>
              <a:rPr lang="en-US" dirty="0"/>
              <a:t>I will arrive on time at my job site.</a:t>
            </a:r>
          </a:p>
          <a:p>
            <a:pPr lvl="0"/>
            <a:r>
              <a:rPr lang="en-US" dirty="0"/>
              <a:t>I will cooperate with my job coach</a:t>
            </a:r>
          </a:p>
          <a:p>
            <a:pPr lvl="0"/>
            <a:r>
              <a:rPr lang="en-US" dirty="0"/>
              <a:t>I will accept redirection when it is given to me.</a:t>
            </a:r>
          </a:p>
          <a:p>
            <a:pPr lvl="0"/>
            <a:r>
              <a:rPr lang="en-US" dirty="0"/>
              <a:t>I will follow basic rules for my safety, meaning I will not run away, hide from the job coach, run into a parking lot or road.</a:t>
            </a:r>
          </a:p>
          <a:p>
            <a:pPr lvl="0"/>
            <a:r>
              <a:rPr lang="en-US" dirty="0"/>
              <a:t>I will learn to do the job tasks given to me and then I will stay on task for 20 minutes, with minimal redirection.</a:t>
            </a:r>
          </a:p>
          <a:p>
            <a:pPr lvl="0"/>
            <a:r>
              <a:rPr lang="en-US" dirty="0"/>
              <a:t>I will work at a pace acceptable to the employer.</a:t>
            </a:r>
          </a:p>
          <a:p>
            <a:pPr lvl="0"/>
            <a:r>
              <a:rPr lang="en-US" dirty="0"/>
              <a:t>I will work well with my coworkers and supervisors.</a:t>
            </a:r>
          </a:p>
          <a:p>
            <a:pPr lvl="0"/>
            <a:r>
              <a:rPr lang="en-US" dirty="0"/>
              <a:t>I will keep my conversation related to my job when I am supposed to be working.</a:t>
            </a:r>
          </a:p>
          <a:p>
            <a:pPr marL="0" lvl="0" indent="0">
              <a:buNone/>
            </a:pPr>
            <a:r>
              <a:rPr lang="en-US" dirty="0"/>
              <a:t>We will meet to review the outcome of each trial work experience after I have completed it.</a:t>
            </a:r>
          </a:p>
          <a:p>
            <a:endParaRPr lang="en-US" dirty="0"/>
          </a:p>
        </p:txBody>
      </p:sp>
    </p:spTree>
    <p:extLst>
      <p:ext uri="{BB962C8B-B14F-4D97-AF65-F5344CB8AC3E}">
        <p14:creationId xmlns:p14="http://schemas.microsoft.com/office/powerpoint/2010/main" val="1308209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98FD3-8783-7E89-EBCC-7C457825E2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9FCE3D-48C4-F0BC-1DE0-C43F77D62CDF}"/>
              </a:ext>
            </a:extLst>
          </p:cNvPr>
          <p:cNvSpPr>
            <a:spLocks noGrp="1"/>
          </p:cNvSpPr>
          <p:nvPr>
            <p:ph type="title"/>
          </p:nvPr>
        </p:nvSpPr>
        <p:spPr>
          <a:xfrm>
            <a:off x="609600" y="960437"/>
            <a:ext cx="9510584" cy="1143000"/>
          </a:xfrm>
        </p:spPr>
        <p:txBody>
          <a:bodyPr/>
          <a:lstStyle/>
          <a:p>
            <a:r>
              <a:rPr lang="en-US" dirty="0"/>
              <a:t>TWE – Authorization </a:t>
            </a:r>
          </a:p>
        </p:txBody>
      </p:sp>
      <p:sp>
        <p:nvSpPr>
          <p:cNvPr id="3" name="Content Placeholder 2">
            <a:extLst>
              <a:ext uri="{FF2B5EF4-FFF2-40B4-BE49-F238E27FC236}">
                <a16:creationId xmlns:a16="http://schemas.microsoft.com/office/drawing/2014/main" id="{9615178E-E8A5-9877-FAF9-9564DAC51836}"/>
              </a:ext>
            </a:extLst>
          </p:cNvPr>
          <p:cNvSpPr>
            <a:spLocks noGrp="1"/>
          </p:cNvSpPr>
          <p:nvPr>
            <p:ph idx="1"/>
          </p:nvPr>
        </p:nvSpPr>
        <p:spPr/>
        <p:txBody>
          <a:bodyPr>
            <a:normAutofit lnSpcReduction="10000"/>
          </a:bodyPr>
          <a:lstStyle/>
          <a:p>
            <a:pPr marL="0" indent="0">
              <a:buNone/>
            </a:pPr>
            <a:r>
              <a:rPr lang="en-US" dirty="0">
                <a:solidFill>
                  <a:schemeClr val="tx1">
                    <a:lumMod val="65000"/>
                    <a:lumOff val="35000"/>
                  </a:schemeClr>
                </a:solidFill>
              </a:rPr>
              <a:t>Authorize for TWE and any other services</a:t>
            </a:r>
          </a:p>
          <a:p>
            <a:pPr lvl="1"/>
            <a:r>
              <a:rPr lang="en-US" dirty="0">
                <a:solidFill>
                  <a:schemeClr val="tx1">
                    <a:lumMod val="65000"/>
                    <a:lumOff val="35000"/>
                  </a:schemeClr>
                </a:solidFill>
              </a:rPr>
              <a:t>Procedure Code –  53-03 @ $50.00/hour. </a:t>
            </a:r>
          </a:p>
          <a:p>
            <a:pPr lvl="1"/>
            <a:r>
              <a:rPr lang="en-US" dirty="0">
                <a:solidFill>
                  <a:schemeClr val="tx1">
                    <a:lumMod val="65000"/>
                    <a:lumOff val="35000"/>
                  </a:schemeClr>
                </a:solidFill>
              </a:rPr>
              <a:t>VRC determines the number of hours necessary, but the guidelines are: </a:t>
            </a:r>
          </a:p>
          <a:p>
            <a:pPr lvl="2"/>
            <a:r>
              <a:rPr lang="en-US" dirty="0">
                <a:solidFill>
                  <a:schemeClr val="tx1">
                    <a:lumMod val="65000"/>
                    <a:lumOff val="35000"/>
                  </a:schemeClr>
                </a:solidFill>
              </a:rPr>
              <a:t>6-8 hours for introductions, site development and documentation</a:t>
            </a:r>
          </a:p>
          <a:p>
            <a:pPr lvl="2"/>
            <a:r>
              <a:rPr lang="en-US" dirty="0">
                <a:solidFill>
                  <a:schemeClr val="tx1">
                    <a:lumMod val="65000"/>
                    <a:lumOff val="35000"/>
                  </a:schemeClr>
                </a:solidFill>
              </a:rPr>
              <a:t>10 to 20 hours per week for 1 – 3 weeks, for the actual TWE. </a:t>
            </a:r>
          </a:p>
          <a:p>
            <a:pPr lvl="2"/>
            <a:r>
              <a:rPr lang="en-US" dirty="0">
                <a:solidFill>
                  <a:schemeClr val="tx1">
                    <a:lumMod val="65000"/>
                    <a:lumOff val="35000"/>
                  </a:schemeClr>
                </a:solidFill>
              </a:rPr>
              <a:t>Facility transportation as required.</a:t>
            </a:r>
          </a:p>
          <a:p>
            <a:pPr lvl="2"/>
            <a:r>
              <a:rPr lang="en-US" dirty="0">
                <a:solidFill>
                  <a:schemeClr val="tx1">
                    <a:lumMod val="65000"/>
                    <a:lumOff val="35000"/>
                  </a:schemeClr>
                </a:solidFill>
              </a:rPr>
              <a:t>If a subsequent TWE is required, an additional 2 hours may be authorized for site development and documentation</a:t>
            </a:r>
          </a:p>
        </p:txBody>
      </p:sp>
      <p:sp>
        <p:nvSpPr>
          <p:cNvPr id="4" name="Slide Number Placeholder 3">
            <a:extLst>
              <a:ext uri="{FF2B5EF4-FFF2-40B4-BE49-F238E27FC236}">
                <a16:creationId xmlns:a16="http://schemas.microsoft.com/office/drawing/2014/main" id="{73AB0C17-A306-35E6-DE74-77E505125BD2}"/>
              </a:ext>
            </a:extLst>
          </p:cNvPr>
          <p:cNvSpPr>
            <a:spLocks noGrp="1"/>
          </p:cNvSpPr>
          <p:nvPr>
            <p:ph type="sldNum" sz="quarter" idx="4"/>
          </p:nvPr>
        </p:nvSpPr>
        <p:spPr/>
        <p:txBody>
          <a:bodyPr/>
          <a:lstStyle/>
          <a:p>
            <a:fld id="{4F666A87-0DF7-4A5C-B8B2-4E7F7417BA6B}" type="slidenum">
              <a:rPr lang="en-US" smtClean="0"/>
              <a:pPr/>
              <a:t>24</a:t>
            </a:fld>
            <a:endParaRPr lang="en-US"/>
          </a:p>
        </p:txBody>
      </p:sp>
    </p:spTree>
    <p:extLst>
      <p:ext uri="{BB962C8B-B14F-4D97-AF65-F5344CB8AC3E}">
        <p14:creationId xmlns:p14="http://schemas.microsoft.com/office/powerpoint/2010/main" val="4008019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0BD4-4E8B-3DF9-75B8-E1EAF3A46A4A}"/>
              </a:ext>
            </a:extLst>
          </p:cNvPr>
          <p:cNvSpPr>
            <a:spLocks noGrp="1"/>
          </p:cNvSpPr>
          <p:nvPr>
            <p:ph type="title"/>
          </p:nvPr>
        </p:nvSpPr>
        <p:spPr/>
        <p:txBody>
          <a:bodyPr/>
          <a:lstStyle/>
          <a:p>
            <a:r>
              <a:rPr lang="en-US" dirty="0"/>
              <a:t>TWE – Getting Started </a:t>
            </a:r>
          </a:p>
        </p:txBody>
      </p:sp>
      <p:sp>
        <p:nvSpPr>
          <p:cNvPr id="3" name="Content Placeholder 2">
            <a:extLst>
              <a:ext uri="{FF2B5EF4-FFF2-40B4-BE49-F238E27FC236}">
                <a16:creationId xmlns:a16="http://schemas.microsoft.com/office/drawing/2014/main" id="{9B56D266-B2DC-7F9B-5B0E-C10F214DC757}"/>
              </a:ext>
            </a:extLst>
          </p:cNvPr>
          <p:cNvSpPr>
            <a:spLocks noGrp="1"/>
          </p:cNvSpPr>
          <p:nvPr>
            <p:ph idx="1"/>
          </p:nvPr>
        </p:nvSpPr>
        <p:spPr/>
        <p:txBody>
          <a:bodyPr/>
          <a:lstStyle/>
          <a:p>
            <a:r>
              <a:rPr lang="en-US" dirty="0">
                <a:solidFill>
                  <a:schemeClr val="tx1">
                    <a:lumMod val="65000"/>
                    <a:lumOff val="35000"/>
                  </a:schemeClr>
                </a:solidFill>
              </a:rPr>
              <a:t>After receiving a referral for a TWE </a:t>
            </a:r>
          </a:p>
          <a:p>
            <a:r>
              <a:rPr lang="en-US" dirty="0">
                <a:solidFill>
                  <a:schemeClr val="tx1">
                    <a:lumMod val="65000"/>
                    <a:lumOff val="35000"/>
                  </a:schemeClr>
                </a:solidFill>
              </a:rPr>
              <a:t>Schedule a meeting with the VRC and participant to discuss the TWE services</a:t>
            </a:r>
          </a:p>
          <a:p>
            <a:r>
              <a:rPr lang="en-US" dirty="0">
                <a:solidFill>
                  <a:schemeClr val="tx1">
                    <a:lumMod val="65000"/>
                    <a:lumOff val="35000"/>
                  </a:schemeClr>
                </a:solidFill>
              </a:rPr>
              <a:t>Discuss any challenges  with individual, or worksite set up</a:t>
            </a:r>
          </a:p>
          <a:p>
            <a:r>
              <a:rPr lang="en-US" dirty="0">
                <a:solidFill>
                  <a:schemeClr val="tx1">
                    <a:lumMod val="65000"/>
                    <a:lumOff val="35000"/>
                  </a:schemeClr>
                </a:solidFill>
              </a:rPr>
              <a:t>Inform VRC of scheduled TWE </a:t>
            </a:r>
          </a:p>
        </p:txBody>
      </p:sp>
      <p:sp>
        <p:nvSpPr>
          <p:cNvPr id="4" name="Slide Number Placeholder 3">
            <a:extLst>
              <a:ext uri="{FF2B5EF4-FFF2-40B4-BE49-F238E27FC236}">
                <a16:creationId xmlns:a16="http://schemas.microsoft.com/office/drawing/2014/main" id="{EE9B56A1-8B5D-B1C2-9918-444734EAC358}"/>
              </a:ext>
            </a:extLst>
          </p:cNvPr>
          <p:cNvSpPr>
            <a:spLocks noGrp="1"/>
          </p:cNvSpPr>
          <p:nvPr>
            <p:ph type="sldNum" sz="quarter" idx="4"/>
          </p:nvPr>
        </p:nvSpPr>
        <p:spPr/>
        <p:txBody>
          <a:bodyPr/>
          <a:lstStyle/>
          <a:p>
            <a:fld id="{4F666A87-0DF7-4A5C-B8B2-4E7F7417BA6B}" type="slidenum">
              <a:rPr lang="en-US" smtClean="0"/>
              <a:pPr/>
              <a:t>25</a:t>
            </a:fld>
            <a:endParaRPr lang="en-US"/>
          </a:p>
        </p:txBody>
      </p:sp>
    </p:spTree>
    <p:extLst>
      <p:ext uri="{BB962C8B-B14F-4D97-AF65-F5344CB8AC3E}">
        <p14:creationId xmlns:p14="http://schemas.microsoft.com/office/powerpoint/2010/main" val="648248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F77AB-F38D-4D2A-2F18-F4A43F022F54}"/>
              </a:ext>
            </a:extLst>
          </p:cNvPr>
          <p:cNvSpPr>
            <a:spLocks noGrp="1"/>
          </p:cNvSpPr>
          <p:nvPr>
            <p:ph type="title"/>
          </p:nvPr>
        </p:nvSpPr>
        <p:spPr/>
        <p:txBody>
          <a:bodyPr/>
          <a:lstStyle/>
          <a:p>
            <a:r>
              <a:rPr lang="en-US" dirty="0"/>
              <a:t>During the TWE </a:t>
            </a:r>
          </a:p>
        </p:txBody>
      </p:sp>
      <p:sp>
        <p:nvSpPr>
          <p:cNvPr id="3" name="Content Placeholder 2">
            <a:extLst>
              <a:ext uri="{FF2B5EF4-FFF2-40B4-BE49-F238E27FC236}">
                <a16:creationId xmlns:a16="http://schemas.microsoft.com/office/drawing/2014/main" id="{C30D6E6D-FC0C-0AC0-F2DA-F0545B430731}"/>
              </a:ext>
            </a:extLst>
          </p:cNvPr>
          <p:cNvSpPr>
            <a:spLocks noGrp="1"/>
          </p:cNvSpPr>
          <p:nvPr>
            <p:ph idx="1"/>
          </p:nvPr>
        </p:nvSpPr>
        <p:spPr/>
        <p:txBody>
          <a:bodyPr>
            <a:normAutofit fontScale="92500" lnSpcReduction="20000"/>
          </a:bodyPr>
          <a:lstStyle/>
          <a:p>
            <a:r>
              <a:rPr lang="en-US" dirty="0">
                <a:solidFill>
                  <a:schemeClr val="tx1">
                    <a:lumMod val="65000"/>
                    <a:lumOff val="35000"/>
                  </a:schemeClr>
                </a:solidFill>
              </a:rPr>
              <a:t>The Employment Specialist must be present for the entire TWE</a:t>
            </a:r>
          </a:p>
          <a:p>
            <a:pPr lvl="1"/>
            <a:r>
              <a:rPr lang="en-US" dirty="0">
                <a:solidFill>
                  <a:schemeClr val="tx1">
                    <a:lumMod val="65000"/>
                    <a:lumOff val="35000"/>
                  </a:schemeClr>
                </a:solidFill>
              </a:rPr>
              <a:t>Providing Job Coaching &amp; Encouragement</a:t>
            </a:r>
          </a:p>
          <a:p>
            <a:pPr lvl="1"/>
            <a:r>
              <a:rPr lang="en-US" dirty="0">
                <a:solidFill>
                  <a:schemeClr val="tx1">
                    <a:lumMod val="65000"/>
                    <a:lumOff val="35000"/>
                  </a:schemeClr>
                </a:solidFill>
              </a:rPr>
              <a:t>Observing </a:t>
            </a:r>
          </a:p>
          <a:p>
            <a:r>
              <a:rPr lang="en-US" dirty="0">
                <a:solidFill>
                  <a:schemeClr val="tx1">
                    <a:lumMod val="65000"/>
                    <a:lumOff val="35000"/>
                  </a:schemeClr>
                </a:solidFill>
              </a:rPr>
              <a:t>Ensure the individual uses any AT that has been obtained, note any accommodations that are provided</a:t>
            </a:r>
          </a:p>
          <a:p>
            <a:r>
              <a:rPr lang="en-US" dirty="0">
                <a:solidFill>
                  <a:schemeClr val="tx1">
                    <a:lumMod val="65000"/>
                    <a:lumOff val="35000"/>
                  </a:schemeClr>
                </a:solidFill>
              </a:rPr>
              <a:t>Take good notes regarding performance, following instructions, communication, likes and dislikes.</a:t>
            </a:r>
          </a:p>
          <a:p>
            <a:r>
              <a:rPr lang="en-US" dirty="0">
                <a:solidFill>
                  <a:schemeClr val="tx1">
                    <a:lumMod val="65000"/>
                    <a:lumOff val="35000"/>
                  </a:schemeClr>
                </a:solidFill>
              </a:rPr>
              <a:t>Be patient and positive</a:t>
            </a:r>
          </a:p>
        </p:txBody>
      </p:sp>
      <p:sp>
        <p:nvSpPr>
          <p:cNvPr id="4" name="Slide Number Placeholder 3">
            <a:extLst>
              <a:ext uri="{FF2B5EF4-FFF2-40B4-BE49-F238E27FC236}">
                <a16:creationId xmlns:a16="http://schemas.microsoft.com/office/drawing/2014/main" id="{AA8C540B-8656-A526-3889-AC3C886658EA}"/>
              </a:ext>
            </a:extLst>
          </p:cNvPr>
          <p:cNvSpPr>
            <a:spLocks noGrp="1"/>
          </p:cNvSpPr>
          <p:nvPr>
            <p:ph type="sldNum" sz="quarter" idx="4"/>
          </p:nvPr>
        </p:nvSpPr>
        <p:spPr/>
        <p:txBody>
          <a:bodyPr/>
          <a:lstStyle/>
          <a:p>
            <a:fld id="{4F666A87-0DF7-4A5C-B8B2-4E7F7417BA6B}" type="slidenum">
              <a:rPr lang="en-US" smtClean="0"/>
              <a:pPr/>
              <a:t>26</a:t>
            </a:fld>
            <a:endParaRPr lang="en-US"/>
          </a:p>
        </p:txBody>
      </p:sp>
    </p:spTree>
    <p:extLst>
      <p:ext uri="{BB962C8B-B14F-4D97-AF65-F5344CB8AC3E}">
        <p14:creationId xmlns:p14="http://schemas.microsoft.com/office/powerpoint/2010/main" val="2776425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7616D-120C-2495-E1DE-D1283AD14373}"/>
              </a:ext>
            </a:extLst>
          </p:cNvPr>
          <p:cNvSpPr>
            <a:spLocks noGrp="1"/>
          </p:cNvSpPr>
          <p:nvPr>
            <p:ph type="title"/>
          </p:nvPr>
        </p:nvSpPr>
        <p:spPr/>
        <p:txBody>
          <a:bodyPr/>
          <a:lstStyle/>
          <a:p>
            <a:r>
              <a:rPr lang="en-US" dirty="0"/>
              <a:t>TWE Report </a:t>
            </a:r>
          </a:p>
        </p:txBody>
      </p:sp>
      <p:sp>
        <p:nvSpPr>
          <p:cNvPr id="3" name="Content Placeholder 2">
            <a:extLst>
              <a:ext uri="{FF2B5EF4-FFF2-40B4-BE49-F238E27FC236}">
                <a16:creationId xmlns:a16="http://schemas.microsoft.com/office/drawing/2014/main" id="{9782AD54-CAD7-A1E8-9D10-A492F262347A}"/>
              </a:ext>
            </a:extLst>
          </p:cNvPr>
          <p:cNvSpPr>
            <a:spLocks noGrp="1"/>
          </p:cNvSpPr>
          <p:nvPr>
            <p:ph idx="1"/>
          </p:nvPr>
        </p:nvSpPr>
        <p:spPr/>
        <p:txBody>
          <a:bodyPr>
            <a:normAutofit fontScale="92500" lnSpcReduction="10000"/>
          </a:bodyPr>
          <a:lstStyle/>
          <a:p>
            <a:pPr marL="0" indent="0">
              <a:buNone/>
            </a:pPr>
            <a:r>
              <a:rPr lang="en-US" dirty="0">
                <a:solidFill>
                  <a:schemeClr val="tx1">
                    <a:lumMod val="65000"/>
                    <a:lumOff val="35000"/>
                  </a:schemeClr>
                </a:solidFill>
              </a:rPr>
              <a:t>Trial Work Experience Report – completed at conclusion of TWE.</a:t>
            </a:r>
          </a:p>
          <a:p>
            <a:r>
              <a:rPr lang="en-US" dirty="0">
                <a:solidFill>
                  <a:schemeClr val="tx1">
                    <a:lumMod val="65000"/>
                    <a:lumOff val="35000"/>
                  </a:schemeClr>
                </a:solidFill>
              </a:rPr>
              <a:t>Available on VR-CPS (in Word or PDF). </a:t>
            </a:r>
          </a:p>
          <a:p>
            <a:r>
              <a:rPr lang="en-US" dirty="0">
                <a:solidFill>
                  <a:schemeClr val="tx1">
                    <a:lumMod val="65000"/>
                    <a:lumOff val="35000"/>
                  </a:schemeClr>
                </a:solidFill>
              </a:rPr>
              <a:t>Keep notes about TWE, and then at the end complete the Trial Work Experience Report.</a:t>
            </a:r>
          </a:p>
          <a:p>
            <a:pPr lvl="1"/>
            <a:r>
              <a:rPr lang="en-US" dirty="0">
                <a:solidFill>
                  <a:schemeClr val="tx1">
                    <a:lumMod val="65000"/>
                    <a:lumOff val="35000"/>
                  </a:schemeClr>
                </a:solidFill>
              </a:rPr>
              <a:t>Send copy to VRC </a:t>
            </a:r>
          </a:p>
          <a:p>
            <a:pPr lvl="1"/>
            <a:r>
              <a:rPr lang="en-US" dirty="0">
                <a:solidFill>
                  <a:schemeClr val="tx1">
                    <a:lumMod val="65000"/>
                    <a:lumOff val="35000"/>
                  </a:schemeClr>
                </a:solidFill>
              </a:rPr>
              <a:t>Schedule meeting to discuss the first TWE with VR and Participant. </a:t>
            </a:r>
          </a:p>
          <a:p>
            <a:pPr lvl="1"/>
            <a:r>
              <a:rPr lang="en-US" dirty="0">
                <a:solidFill>
                  <a:schemeClr val="tx1">
                    <a:lumMod val="65000"/>
                    <a:lumOff val="35000"/>
                  </a:schemeClr>
                </a:solidFill>
              </a:rPr>
              <a:t>The participant &amp; family will likely see the report</a:t>
            </a:r>
          </a:p>
        </p:txBody>
      </p:sp>
      <p:sp>
        <p:nvSpPr>
          <p:cNvPr id="4" name="Slide Number Placeholder 3">
            <a:extLst>
              <a:ext uri="{FF2B5EF4-FFF2-40B4-BE49-F238E27FC236}">
                <a16:creationId xmlns:a16="http://schemas.microsoft.com/office/drawing/2014/main" id="{0CE9DCD0-B976-DA81-3742-DA8A1ECE87C3}"/>
              </a:ext>
            </a:extLst>
          </p:cNvPr>
          <p:cNvSpPr>
            <a:spLocks noGrp="1"/>
          </p:cNvSpPr>
          <p:nvPr>
            <p:ph type="sldNum" sz="quarter" idx="4"/>
          </p:nvPr>
        </p:nvSpPr>
        <p:spPr/>
        <p:txBody>
          <a:bodyPr/>
          <a:lstStyle/>
          <a:p>
            <a:fld id="{4F666A87-0DF7-4A5C-B8B2-4E7F7417BA6B}" type="slidenum">
              <a:rPr lang="en-US" smtClean="0"/>
              <a:pPr/>
              <a:t>27</a:t>
            </a:fld>
            <a:endParaRPr lang="en-US"/>
          </a:p>
        </p:txBody>
      </p:sp>
    </p:spTree>
    <p:extLst>
      <p:ext uri="{BB962C8B-B14F-4D97-AF65-F5344CB8AC3E}">
        <p14:creationId xmlns:p14="http://schemas.microsoft.com/office/powerpoint/2010/main" val="2137023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591B1-A390-C3DE-F7D7-CCBEEBB9DBBC}"/>
              </a:ext>
            </a:extLst>
          </p:cNvPr>
          <p:cNvSpPr>
            <a:spLocks noGrp="1"/>
          </p:cNvSpPr>
          <p:nvPr>
            <p:ph type="title"/>
          </p:nvPr>
        </p:nvSpPr>
        <p:spPr>
          <a:xfrm>
            <a:off x="609600" y="960437"/>
            <a:ext cx="8331200" cy="685483"/>
          </a:xfrm>
        </p:spPr>
        <p:txBody>
          <a:bodyPr/>
          <a:lstStyle/>
          <a:p>
            <a:r>
              <a:rPr lang="en-US"/>
              <a:t>TWE Report – slide 1</a:t>
            </a:r>
          </a:p>
        </p:txBody>
      </p:sp>
      <p:sp>
        <p:nvSpPr>
          <p:cNvPr id="3" name="Content Placeholder 2" descr="Screen shot of Trial Work Experience Report 1">
            <a:extLst>
              <a:ext uri="{FF2B5EF4-FFF2-40B4-BE49-F238E27FC236}">
                <a16:creationId xmlns:a16="http://schemas.microsoft.com/office/drawing/2014/main" id="{111007D9-A0C8-DEF1-2602-E302B1FB47E3}"/>
              </a:ext>
            </a:extLst>
          </p:cNvPr>
          <p:cNvSpPr>
            <a:spLocks noGrp="1"/>
          </p:cNvSpPr>
          <p:nvPr>
            <p:ph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A3091E9A-5CE1-25C5-611B-2C5237975BE3}"/>
              </a:ext>
            </a:extLst>
          </p:cNvPr>
          <p:cNvSpPr>
            <a:spLocks noGrp="1"/>
          </p:cNvSpPr>
          <p:nvPr>
            <p:ph type="sldNum" sz="quarter" idx="4"/>
          </p:nvPr>
        </p:nvSpPr>
        <p:spPr/>
        <p:txBody>
          <a:bodyPr/>
          <a:lstStyle/>
          <a:p>
            <a:fld id="{4F666A87-0DF7-4A5C-B8B2-4E7F7417BA6B}" type="slidenum">
              <a:rPr lang="en-US" smtClean="0"/>
              <a:pPr/>
              <a:t>28</a:t>
            </a:fld>
            <a:endParaRPr lang="en-US"/>
          </a:p>
        </p:txBody>
      </p:sp>
      <p:pic>
        <p:nvPicPr>
          <p:cNvPr id="8" name="Picture 7" descr="Screen Shot of Trial Work Experience Report 1 &#10;">
            <a:extLst>
              <a:ext uri="{FF2B5EF4-FFF2-40B4-BE49-F238E27FC236}">
                <a16:creationId xmlns:a16="http://schemas.microsoft.com/office/drawing/2014/main" id="{2993A674-28A3-B685-CB10-5CBEAC1826C8}"/>
              </a:ext>
            </a:extLst>
          </p:cNvPr>
          <p:cNvPicPr>
            <a:picLocks noChangeAspect="1"/>
          </p:cNvPicPr>
          <p:nvPr/>
        </p:nvPicPr>
        <p:blipFill>
          <a:blip r:embed="rId3"/>
          <a:stretch>
            <a:fillRect/>
          </a:stretch>
        </p:blipFill>
        <p:spPr>
          <a:xfrm>
            <a:off x="2853732" y="1860858"/>
            <a:ext cx="6087068" cy="4539624"/>
          </a:xfrm>
          <a:prstGeom prst="rect">
            <a:avLst/>
          </a:prstGeom>
        </p:spPr>
      </p:pic>
    </p:spTree>
    <p:extLst>
      <p:ext uri="{BB962C8B-B14F-4D97-AF65-F5344CB8AC3E}">
        <p14:creationId xmlns:p14="http://schemas.microsoft.com/office/powerpoint/2010/main" val="3871848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B3A96-E1A5-0021-76C4-8A536F759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D9925-78AB-563C-8B50-6918F9EC9D7D}"/>
              </a:ext>
            </a:extLst>
          </p:cNvPr>
          <p:cNvSpPr>
            <a:spLocks noGrp="1"/>
          </p:cNvSpPr>
          <p:nvPr>
            <p:ph type="title"/>
          </p:nvPr>
        </p:nvSpPr>
        <p:spPr>
          <a:xfrm>
            <a:off x="609600" y="960437"/>
            <a:ext cx="8331200" cy="685483"/>
          </a:xfrm>
        </p:spPr>
        <p:txBody>
          <a:bodyPr/>
          <a:lstStyle/>
          <a:p>
            <a:r>
              <a:rPr lang="en-US"/>
              <a:t>TWE Report – slide 2</a:t>
            </a:r>
          </a:p>
        </p:txBody>
      </p:sp>
      <p:sp>
        <p:nvSpPr>
          <p:cNvPr id="3" name="Content Placeholder 2" descr="Screen shot - Trial Work Experience Report ">
            <a:extLst>
              <a:ext uri="{FF2B5EF4-FFF2-40B4-BE49-F238E27FC236}">
                <a16:creationId xmlns:a16="http://schemas.microsoft.com/office/drawing/2014/main" id="{EF390E9B-4202-E521-30F5-EAD70F0273C6}"/>
              </a:ext>
            </a:extLst>
          </p:cNvPr>
          <p:cNvSpPr>
            <a:spLocks noGrp="1"/>
          </p:cNvSpPr>
          <p:nvPr>
            <p:ph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695CCC39-4A75-3225-CE92-E12F44EDDAA4}"/>
              </a:ext>
            </a:extLst>
          </p:cNvPr>
          <p:cNvSpPr>
            <a:spLocks noGrp="1"/>
          </p:cNvSpPr>
          <p:nvPr>
            <p:ph type="sldNum" sz="quarter" idx="4"/>
          </p:nvPr>
        </p:nvSpPr>
        <p:spPr/>
        <p:txBody>
          <a:bodyPr/>
          <a:lstStyle/>
          <a:p>
            <a:fld id="{4F666A87-0DF7-4A5C-B8B2-4E7F7417BA6B}" type="slidenum">
              <a:rPr lang="en-US" smtClean="0"/>
              <a:pPr/>
              <a:t>29</a:t>
            </a:fld>
            <a:endParaRPr lang="en-US"/>
          </a:p>
        </p:txBody>
      </p:sp>
      <p:pic>
        <p:nvPicPr>
          <p:cNvPr id="9" name="Picture 8" descr="Portion of TWE report showing checklist items to indicate observations on participant attendance, timeliness, grooming and hygiene, social skills, and communication">
            <a:extLst>
              <a:ext uri="{FF2B5EF4-FFF2-40B4-BE49-F238E27FC236}">
                <a16:creationId xmlns:a16="http://schemas.microsoft.com/office/drawing/2014/main" id="{D60D49D6-4A97-87B3-DA1D-044A877F11E1}"/>
              </a:ext>
            </a:extLst>
          </p:cNvPr>
          <p:cNvPicPr>
            <a:picLocks noChangeAspect="1"/>
          </p:cNvPicPr>
          <p:nvPr/>
        </p:nvPicPr>
        <p:blipFill>
          <a:blip r:embed="rId2"/>
          <a:stretch>
            <a:fillRect/>
          </a:stretch>
        </p:blipFill>
        <p:spPr>
          <a:xfrm>
            <a:off x="2707573" y="1620642"/>
            <a:ext cx="6141459" cy="4962403"/>
          </a:xfrm>
          <a:prstGeom prst="rect">
            <a:avLst/>
          </a:prstGeom>
        </p:spPr>
      </p:pic>
    </p:spTree>
    <p:extLst>
      <p:ext uri="{BB962C8B-B14F-4D97-AF65-F5344CB8AC3E}">
        <p14:creationId xmlns:p14="http://schemas.microsoft.com/office/powerpoint/2010/main" val="1115368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6E7B1-A977-6C12-E711-5167EA973BFE}"/>
              </a:ext>
            </a:extLst>
          </p:cNvPr>
          <p:cNvSpPr>
            <a:spLocks noGrp="1"/>
          </p:cNvSpPr>
          <p:nvPr>
            <p:ph type="title"/>
          </p:nvPr>
        </p:nvSpPr>
        <p:spPr/>
        <p:txBody>
          <a:bodyPr/>
          <a:lstStyle/>
          <a:p>
            <a:r>
              <a:rPr lang="en-US"/>
              <a:t>Introduction to Today’s Topic</a:t>
            </a:r>
          </a:p>
        </p:txBody>
      </p:sp>
      <p:sp>
        <p:nvSpPr>
          <p:cNvPr id="3" name="Content Placeholder 2">
            <a:extLst>
              <a:ext uri="{FF2B5EF4-FFF2-40B4-BE49-F238E27FC236}">
                <a16:creationId xmlns:a16="http://schemas.microsoft.com/office/drawing/2014/main" id="{C76976E2-D8EF-5F52-2FD5-F72DBCAC62ED}"/>
              </a:ext>
            </a:extLst>
          </p:cNvPr>
          <p:cNvSpPr>
            <a:spLocks noGrp="1"/>
          </p:cNvSpPr>
          <p:nvPr>
            <p:ph idx="1"/>
          </p:nvPr>
        </p:nvSpPr>
        <p:spPr/>
        <p:txBody>
          <a:bodyPr vert="horz" lIns="91440" tIns="45720" rIns="91440" bIns="45720" rtlCol="0" anchor="t">
            <a:normAutofit/>
          </a:bodyPr>
          <a:lstStyle/>
          <a:p>
            <a:pPr marL="0" indent="0">
              <a:buNone/>
            </a:pPr>
            <a:r>
              <a:rPr lang="en-US" dirty="0">
                <a:solidFill>
                  <a:schemeClr val="tx1">
                    <a:lumMod val="65000"/>
                    <a:lumOff val="35000"/>
                  </a:schemeClr>
                </a:solidFill>
              </a:rPr>
              <a:t>Trial Work Experience Services - </a:t>
            </a:r>
          </a:p>
          <a:p>
            <a:r>
              <a:rPr lang="en-US" dirty="0">
                <a:solidFill>
                  <a:schemeClr val="tx1">
                    <a:lumMod val="65000"/>
                    <a:lumOff val="35000"/>
                  </a:schemeClr>
                </a:solidFill>
                <a:latin typeface="Aptos Serif"/>
                <a:cs typeface="Aptos Serif"/>
              </a:rPr>
              <a:t>Purpose of Trial Work Experiences</a:t>
            </a:r>
          </a:p>
          <a:p>
            <a:r>
              <a:rPr lang="en-US" i="1" dirty="0">
                <a:solidFill>
                  <a:schemeClr val="tx1">
                    <a:lumMod val="65000"/>
                    <a:lumOff val="35000"/>
                  </a:schemeClr>
                </a:solidFill>
                <a:latin typeface="Aptos Serif"/>
                <a:cs typeface="Aptos Serif"/>
              </a:rPr>
              <a:t>Provider Guide to Trial Work Experience Services </a:t>
            </a:r>
            <a:r>
              <a:rPr lang="en-US" dirty="0">
                <a:solidFill>
                  <a:schemeClr val="tx1">
                    <a:lumMod val="65000"/>
                    <a:lumOff val="35000"/>
                  </a:schemeClr>
                </a:solidFill>
                <a:latin typeface="Aptos Serif"/>
                <a:cs typeface="Aptos Serif"/>
              </a:rPr>
              <a:t>will be available on VR CPS</a:t>
            </a:r>
          </a:p>
          <a:p>
            <a:r>
              <a:rPr lang="en-US" dirty="0">
                <a:solidFill>
                  <a:schemeClr val="tx1">
                    <a:lumMod val="65000"/>
                    <a:lumOff val="35000"/>
                  </a:schemeClr>
                </a:solidFill>
                <a:latin typeface="Aptos Serif"/>
                <a:cs typeface="Aptos Serif"/>
              </a:rPr>
              <a:t>The </a:t>
            </a:r>
            <a:r>
              <a:rPr lang="en-US" i="1" dirty="0">
                <a:solidFill>
                  <a:schemeClr val="tx1">
                    <a:lumMod val="65000"/>
                    <a:lumOff val="35000"/>
                  </a:schemeClr>
                </a:solidFill>
                <a:latin typeface="Aptos Serif"/>
                <a:cs typeface="Aptos Serif"/>
              </a:rPr>
              <a:t>Trial Work Experience Referral </a:t>
            </a:r>
            <a:r>
              <a:rPr lang="en-US" dirty="0">
                <a:solidFill>
                  <a:schemeClr val="tx1">
                    <a:lumMod val="65000"/>
                    <a:lumOff val="35000"/>
                  </a:schemeClr>
                </a:solidFill>
                <a:latin typeface="Aptos Serif"/>
                <a:cs typeface="Aptos Serif"/>
              </a:rPr>
              <a:t>and </a:t>
            </a:r>
            <a:r>
              <a:rPr lang="en-US" i="1" dirty="0">
                <a:solidFill>
                  <a:schemeClr val="tx1">
                    <a:lumMod val="65000"/>
                    <a:lumOff val="35000"/>
                  </a:schemeClr>
                </a:solidFill>
                <a:latin typeface="Aptos Serif"/>
                <a:cs typeface="Aptos Serif"/>
              </a:rPr>
              <a:t>Trial Work Experience Report </a:t>
            </a:r>
            <a:r>
              <a:rPr lang="en-US" dirty="0">
                <a:solidFill>
                  <a:schemeClr val="tx1">
                    <a:lumMod val="65000"/>
                    <a:lumOff val="35000"/>
                  </a:schemeClr>
                </a:solidFill>
                <a:latin typeface="Aptos Serif"/>
                <a:cs typeface="Aptos Serif"/>
              </a:rPr>
              <a:t>have been updated. </a:t>
            </a:r>
          </a:p>
          <a:p>
            <a:pPr lvl="1"/>
            <a:r>
              <a:rPr lang="en-US" dirty="0">
                <a:solidFill>
                  <a:schemeClr val="tx1">
                    <a:lumMod val="65000"/>
                    <a:lumOff val="35000"/>
                  </a:schemeClr>
                </a:solidFill>
                <a:latin typeface="Aptos Serif"/>
                <a:cs typeface="Aptos Serif"/>
              </a:rPr>
              <a:t>The report will be available on VR-CPS.</a:t>
            </a:r>
            <a:endParaRPr lang="en-US" dirty="0">
              <a:solidFill>
                <a:schemeClr val="tx1">
                  <a:lumMod val="65000"/>
                  <a:lumOff val="35000"/>
                </a:schemeClr>
              </a:solidFill>
              <a:cs typeface="Aptos Serif"/>
            </a:endParaRPr>
          </a:p>
        </p:txBody>
      </p:sp>
      <p:sp>
        <p:nvSpPr>
          <p:cNvPr id="4" name="Slide Number Placeholder 3">
            <a:extLst>
              <a:ext uri="{FF2B5EF4-FFF2-40B4-BE49-F238E27FC236}">
                <a16:creationId xmlns:a16="http://schemas.microsoft.com/office/drawing/2014/main" id="{38B49B70-41C0-E07E-B34C-AC0D446E1B50}"/>
              </a:ext>
            </a:extLst>
          </p:cNvPr>
          <p:cNvSpPr>
            <a:spLocks noGrp="1"/>
          </p:cNvSpPr>
          <p:nvPr>
            <p:ph type="sldNum" sz="quarter" idx="4"/>
          </p:nvPr>
        </p:nvSpPr>
        <p:spPr/>
        <p:txBody>
          <a:bodyPr/>
          <a:lstStyle/>
          <a:p>
            <a:fld id="{4F666A87-0DF7-4A5C-B8B2-4E7F7417BA6B}" type="slidenum">
              <a:rPr lang="en-US" smtClean="0"/>
              <a:pPr/>
              <a:t>3</a:t>
            </a:fld>
            <a:endParaRPr lang="en-US"/>
          </a:p>
        </p:txBody>
      </p:sp>
    </p:spTree>
    <p:extLst>
      <p:ext uri="{BB962C8B-B14F-4D97-AF65-F5344CB8AC3E}">
        <p14:creationId xmlns:p14="http://schemas.microsoft.com/office/powerpoint/2010/main" val="24944399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83DFE-8154-703E-707C-2EF227F6B2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9B735D-6ECE-580A-324E-0A7E8C46191E}"/>
              </a:ext>
            </a:extLst>
          </p:cNvPr>
          <p:cNvSpPr>
            <a:spLocks noGrp="1"/>
          </p:cNvSpPr>
          <p:nvPr>
            <p:ph type="title"/>
          </p:nvPr>
        </p:nvSpPr>
        <p:spPr>
          <a:xfrm>
            <a:off x="609600" y="640081"/>
            <a:ext cx="8331200" cy="988150"/>
          </a:xfrm>
        </p:spPr>
        <p:txBody>
          <a:bodyPr/>
          <a:lstStyle/>
          <a:p>
            <a:r>
              <a:rPr lang="en-US"/>
              <a:t>TWE Report – slide 3</a:t>
            </a:r>
          </a:p>
        </p:txBody>
      </p:sp>
      <p:sp>
        <p:nvSpPr>
          <p:cNvPr id="3" name="Content Placeholder 2" descr="Screen shot of Trial Work Experience Report - part 3">
            <a:extLst>
              <a:ext uri="{FF2B5EF4-FFF2-40B4-BE49-F238E27FC236}">
                <a16:creationId xmlns:a16="http://schemas.microsoft.com/office/drawing/2014/main" id="{74A96608-31D5-461D-186F-2B558528AC1B}"/>
              </a:ext>
            </a:extLst>
          </p:cNvPr>
          <p:cNvSpPr>
            <a:spLocks noGrp="1"/>
          </p:cNvSpPr>
          <p:nvPr>
            <p:ph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9AAF357A-7418-C43F-B157-ACCA087181F0}"/>
              </a:ext>
            </a:extLst>
          </p:cNvPr>
          <p:cNvSpPr>
            <a:spLocks noGrp="1"/>
          </p:cNvSpPr>
          <p:nvPr>
            <p:ph type="sldNum" sz="quarter" idx="4"/>
          </p:nvPr>
        </p:nvSpPr>
        <p:spPr/>
        <p:txBody>
          <a:bodyPr/>
          <a:lstStyle/>
          <a:p>
            <a:fld id="{4F666A87-0DF7-4A5C-B8B2-4E7F7417BA6B}" type="slidenum">
              <a:rPr lang="en-US" smtClean="0"/>
              <a:pPr/>
              <a:t>30</a:t>
            </a:fld>
            <a:endParaRPr lang="en-US"/>
          </a:p>
        </p:txBody>
      </p:sp>
      <p:pic>
        <p:nvPicPr>
          <p:cNvPr id="6" name="Picture 5" descr="Portion of TWE report showing checklist items to indicate observations on participant comprehension, concentration, dexterity, willingness to learn, and confidence.">
            <a:extLst>
              <a:ext uri="{FF2B5EF4-FFF2-40B4-BE49-F238E27FC236}">
                <a16:creationId xmlns:a16="http://schemas.microsoft.com/office/drawing/2014/main" id="{49034074-8FCA-48EC-A6CF-9073524B3EB3}"/>
              </a:ext>
            </a:extLst>
          </p:cNvPr>
          <p:cNvPicPr>
            <a:picLocks noChangeAspect="1"/>
          </p:cNvPicPr>
          <p:nvPr/>
        </p:nvPicPr>
        <p:blipFill>
          <a:blip r:embed="rId2"/>
          <a:stretch>
            <a:fillRect/>
          </a:stretch>
        </p:blipFill>
        <p:spPr>
          <a:xfrm>
            <a:off x="2833523" y="1409125"/>
            <a:ext cx="4471845" cy="5246075"/>
          </a:xfrm>
          <a:prstGeom prst="rect">
            <a:avLst/>
          </a:prstGeom>
        </p:spPr>
      </p:pic>
    </p:spTree>
    <p:extLst>
      <p:ext uri="{BB962C8B-B14F-4D97-AF65-F5344CB8AC3E}">
        <p14:creationId xmlns:p14="http://schemas.microsoft.com/office/powerpoint/2010/main" val="20342781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D6756-EE5C-AF9B-42D0-990FFF3DA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95580-0800-6CCD-6606-7ADF7A020F02}"/>
              </a:ext>
            </a:extLst>
          </p:cNvPr>
          <p:cNvSpPr>
            <a:spLocks noGrp="1"/>
          </p:cNvSpPr>
          <p:nvPr>
            <p:ph type="title"/>
          </p:nvPr>
        </p:nvSpPr>
        <p:spPr>
          <a:xfrm>
            <a:off x="609600" y="640081"/>
            <a:ext cx="8331200" cy="988150"/>
          </a:xfrm>
        </p:spPr>
        <p:txBody>
          <a:bodyPr/>
          <a:lstStyle/>
          <a:p>
            <a:r>
              <a:rPr lang="en-US" dirty="0"/>
              <a:t>TWE Report – slide 4</a:t>
            </a:r>
          </a:p>
        </p:txBody>
      </p:sp>
      <p:sp>
        <p:nvSpPr>
          <p:cNvPr id="3" name="Content Placeholder 2" descr="Screen shot of Trial Work Experience Report - part 3">
            <a:extLst>
              <a:ext uri="{FF2B5EF4-FFF2-40B4-BE49-F238E27FC236}">
                <a16:creationId xmlns:a16="http://schemas.microsoft.com/office/drawing/2014/main" id="{C519563E-0B1C-38E2-5536-160E87084A1C}"/>
              </a:ext>
            </a:extLst>
          </p:cNvPr>
          <p:cNvSpPr>
            <a:spLocks noGrp="1"/>
          </p:cNvSpPr>
          <p:nvPr>
            <p:ph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2D5AE637-C882-A23C-4252-D9BE701532F1}"/>
              </a:ext>
            </a:extLst>
          </p:cNvPr>
          <p:cNvSpPr>
            <a:spLocks noGrp="1"/>
          </p:cNvSpPr>
          <p:nvPr>
            <p:ph type="sldNum" sz="quarter" idx="4"/>
          </p:nvPr>
        </p:nvSpPr>
        <p:spPr/>
        <p:txBody>
          <a:bodyPr/>
          <a:lstStyle/>
          <a:p>
            <a:fld id="{4F666A87-0DF7-4A5C-B8B2-4E7F7417BA6B}" type="slidenum">
              <a:rPr lang="en-US" smtClean="0"/>
              <a:pPr/>
              <a:t>31</a:t>
            </a:fld>
            <a:endParaRPr lang="en-US"/>
          </a:p>
        </p:txBody>
      </p:sp>
      <p:pic>
        <p:nvPicPr>
          <p:cNvPr id="6" name="Picture 5" descr="Portion of TWE report showing checklist items to indicate observations on participant task completion, behavior, along with an overall summary of evaluation.">
            <a:extLst>
              <a:ext uri="{FF2B5EF4-FFF2-40B4-BE49-F238E27FC236}">
                <a16:creationId xmlns:a16="http://schemas.microsoft.com/office/drawing/2014/main" id="{42570C7B-58B4-2A92-A204-1122A2F20573}"/>
              </a:ext>
            </a:extLst>
          </p:cNvPr>
          <p:cNvPicPr>
            <a:picLocks noChangeAspect="1"/>
          </p:cNvPicPr>
          <p:nvPr/>
        </p:nvPicPr>
        <p:blipFill>
          <a:blip r:embed="rId2"/>
          <a:srcRect l="3476" t="4696" b="13417"/>
          <a:stretch>
            <a:fillRect/>
          </a:stretch>
        </p:blipFill>
        <p:spPr>
          <a:xfrm>
            <a:off x="1791847" y="1966450"/>
            <a:ext cx="8608306" cy="3746091"/>
          </a:xfrm>
          <a:prstGeom prst="rect">
            <a:avLst/>
          </a:prstGeom>
        </p:spPr>
      </p:pic>
    </p:spTree>
    <p:extLst>
      <p:ext uri="{BB962C8B-B14F-4D97-AF65-F5344CB8AC3E}">
        <p14:creationId xmlns:p14="http://schemas.microsoft.com/office/powerpoint/2010/main" val="34904940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3C57B-1931-5AEE-65E8-87D1CC2AE1A8}"/>
              </a:ext>
            </a:extLst>
          </p:cNvPr>
          <p:cNvSpPr>
            <a:spLocks noGrp="1"/>
          </p:cNvSpPr>
          <p:nvPr>
            <p:ph type="title"/>
          </p:nvPr>
        </p:nvSpPr>
        <p:spPr/>
        <p:txBody>
          <a:bodyPr/>
          <a:lstStyle/>
          <a:p>
            <a:r>
              <a:rPr lang="en-US" dirty="0"/>
              <a:t>Meetings after TWE</a:t>
            </a:r>
          </a:p>
        </p:txBody>
      </p:sp>
      <p:sp>
        <p:nvSpPr>
          <p:cNvPr id="3" name="Content Placeholder 2">
            <a:extLst>
              <a:ext uri="{FF2B5EF4-FFF2-40B4-BE49-F238E27FC236}">
                <a16:creationId xmlns:a16="http://schemas.microsoft.com/office/drawing/2014/main" id="{ECF4C4CA-132F-FC41-FA73-02CBF6E36391}"/>
              </a:ext>
            </a:extLst>
          </p:cNvPr>
          <p:cNvSpPr>
            <a:spLocks noGrp="1"/>
          </p:cNvSpPr>
          <p:nvPr>
            <p:ph idx="1"/>
          </p:nvPr>
        </p:nvSpPr>
        <p:spPr/>
        <p:txBody>
          <a:bodyPr/>
          <a:lstStyle/>
          <a:p>
            <a:r>
              <a:rPr lang="en-US" dirty="0">
                <a:solidFill>
                  <a:schemeClr val="tx1">
                    <a:lumMod val="65000"/>
                    <a:lumOff val="35000"/>
                  </a:schemeClr>
                </a:solidFill>
              </a:rPr>
              <a:t>The VRC, Provider, Participant &amp; Family will meet after each Trial Work Experience. </a:t>
            </a:r>
          </a:p>
          <a:p>
            <a:r>
              <a:rPr lang="en-US" dirty="0">
                <a:solidFill>
                  <a:schemeClr val="tx1">
                    <a:lumMod val="65000"/>
                    <a:lumOff val="35000"/>
                  </a:schemeClr>
                </a:solidFill>
              </a:rPr>
              <a:t>The VRC will determine the next steps after reviewing the Report and listening in the meeting. </a:t>
            </a:r>
          </a:p>
        </p:txBody>
      </p:sp>
      <p:sp>
        <p:nvSpPr>
          <p:cNvPr id="4" name="Slide Number Placeholder 3">
            <a:extLst>
              <a:ext uri="{FF2B5EF4-FFF2-40B4-BE49-F238E27FC236}">
                <a16:creationId xmlns:a16="http://schemas.microsoft.com/office/drawing/2014/main" id="{DFFB21B8-A30D-272B-22A4-F7AAE84A4385}"/>
              </a:ext>
            </a:extLst>
          </p:cNvPr>
          <p:cNvSpPr>
            <a:spLocks noGrp="1"/>
          </p:cNvSpPr>
          <p:nvPr>
            <p:ph type="sldNum" sz="quarter" idx="4"/>
          </p:nvPr>
        </p:nvSpPr>
        <p:spPr/>
        <p:txBody>
          <a:bodyPr/>
          <a:lstStyle/>
          <a:p>
            <a:fld id="{4F666A87-0DF7-4A5C-B8B2-4E7F7417BA6B}" type="slidenum">
              <a:rPr lang="en-US" smtClean="0"/>
              <a:pPr/>
              <a:t>32</a:t>
            </a:fld>
            <a:endParaRPr lang="en-US"/>
          </a:p>
        </p:txBody>
      </p:sp>
    </p:spTree>
    <p:extLst>
      <p:ext uri="{BB962C8B-B14F-4D97-AF65-F5344CB8AC3E}">
        <p14:creationId xmlns:p14="http://schemas.microsoft.com/office/powerpoint/2010/main" val="10414291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4BBDC-52A2-1CAE-92BC-70F4F9CDC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A1D9D-C63A-6F61-6584-3675965655BA}"/>
              </a:ext>
            </a:extLst>
          </p:cNvPr>
          <p:cNvSpPr>
            <a:spLocks noGrp="1"/>
          </p:cNvSpPr>
          <p:nvPr>
            <p:ph type="title"/>
          </p:nvPr>
        </p:nvSpPr>
        <p:spPr>
          <a:xfrm>
            <a:off x="609600" y="960437"/>
            <a:ext cx="9115168" cy="1143000"/>
          </a:xfrm>
        </p:spPr>
        <p:txBody>
          <a:bodyPr/>
          <a:lstStyle/>
          <a:p>
            <a:r>
              <a:rPr lang="en-US" dirty="0"/>
              <a:t>After the First TWE</a:t>
            </a:r>
          </a:p>
        </p:txBody>
      </p:sp>
      <p:sp>
        <p:nvSpPr>
          <p:cNvPr id="3" name="Content Placeholder 2">
            <a:extLst>
              <a:ext uri="{FF2B5EF4-FFF2-40B4-BE49-F238E27FC236}">
                <a16:creationId xmlns:a16="http://schemas.microsoft.com/office/drawing/2014/main" id="{707C08D8-817D-5D03-1109-751D09D40E8D}"/>
              </a:ext>
            </a:extLst>
          </p:cNvPr>
          <p:cNvSpPr>
            <a:spLocks noGrp="1"/>
          </p:cNvSpPr>
          <p:nvPr>
            <p:ph idx="1"/>
          </p:nvPr>
        </p:nvSpPr>
        <p:spPr/>
        <p:txBody>
          <a:bodyPr>
            <a:normAutofit lnSpcReduction="10000"/>
          </a:bodyPr>
          <a:lstStyle/>
          <a:p>
            <a:r>
              <a:rPr lang="en-US" dirty="0">
                <a:solidFill>
                  <a:schemeClr val="tx1">
                    <a:lumMod val="65000"/>
                    <a:lumOff val="35000"/>
                  </a:schemeClr>
                </a:solidFill>
              </a:rPr>
              <a:t>It is the role of the VRC to review the report, listen during the follow up meeting, and determine whether the participant can benefit from VR services.</a:t>
            </a:r>
          </a:p>
          <a:p>
            <a:pPr lvl="1"/>
            <a:r>
              <a:rPr lang="en-US" dirty="0">
                <a:solidFill>
                  <a:schemeClr val="tx1">
                    <a:lumMod val="65000"/>
                    <a:lumOff val="35000"/>
                  </a:schemeClr>
                </a:solidFill>
              </a:rPr>
              <a:t>Meet in person whenever possible, especially to discuss results of TWE. </a:t>
            </a:r>
          </a:p>
          <a:p>
            <a:r>
              <a:rPr lang="en-US" dirty="0">
                <a:solidFill>
                  <a:schemeClr val="tx1">
                    <a:lumMod val="65000"/>
                    <a:lumOff val="35000"/>
                  </a:schemeClr>
                </a:solidFill>
              </a:rPr>
              <a:t>If, after the first TWE, participant has demonstrated capability to benefit from VR services, VR will determine them eligible or proceed with IPE development. </a:t>
            </a:r>
          </a:p>
          <a:p>
            <a:endParaRPr lang="en-US" dirty="0"/>
          </a:p>
          <a:p>
            <a:endParaRPr lang="en-US" dirty="0"/>
          </a:p>
        </p:txBody>
      </p:sp>
      <p:sp>
        <p:nvSpPr>
          <p:cNvPr id="4" name="Slide Number Placeholder 3">
            <a:extLst>
              <a:ext uri="{FF2B5EF4-FFF2-40B4-BE49-F238E27FC236}">
                <a16:creationId xmlns:a16="http://schemas.microsoft.com/office/drawing/2014/main" id="{380EBB31-5793-6C91-07F1-5D53452D4B06}"/>
              </a:ext>
            </a:extLst>
          </p:cNvPr>
          <p:cNvSpPr>
            <a:spLocks noGrp="1"/>
          </p:cNvSpPr>
          <p:nvPr>
            <p:ph type="sldNum" sz="quarter" idx="4"/>
          </p:nvPr>
        </p:nvSpPr>
        <p:spPr/>
        <p:txBody>
          <a:bodyPr/>
          <a:lstStyle/>
          <a:p>
            <a:fld id="{4F666A87-0DF7-4A5C-B8B2-4E7F7417BA6B}" type="slidenum">
              <a:rPr lang="en-US" smtClean="0"/>
              <a:pPr/>
              <a:t>33</a:t>
            </a:fld>
            <a:endParaRPr lang="en-US"/>
          </a:p>
        </p:txBody>
      </p:sp>
    </p:spTree>
    <p:extLst>
      <p:ext uri="{BB962C8B-B14F-4D97-AF65-F5344CB8AC3E}">
        <p14:creationId xmlns:p14="http://schemas.microsoft.com/office/powerpoint/2010/main" val="31942427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E203D-463D-C702-48E4-E20C76A2A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B9362F-02E5-330D-F61D-8335C8E556DA}"/>
              </a:ext>
            </a:extLst>
          </p:cNvPr>
          <p:cNvSpPr>
            <a:spLocks noGrp="1"/>
          </p:cNvSpPr>
          <p:nvPr>
            <p:ph type="title"/>
          </p:nvPr>
        </p:nvSpPr>
        <p:spPr>
          <a:xfrm>
            <a:off x="609600" y="960437"/>
            <a:ext cx="9189308" cy="1143000"/>
          </a:xfrm>
        </p:spPr>
        <p:txBody>
          <a:bodyPr/>
          <a:lstStyle/>
          <a:p>
            <a:r>
              <a:rPr lang="en-US" dirty="0"/>
              <a:t>After the First TWE (cont’d)</a:t>
            </a:r>
          </a:p>
        </p:txBody>
      </p:sp>
      <p:sp>
        <p:nvSpPr>
          <p:cNvPr id="3" name="Content Placeholder 2">
            <a:extLst>
              <a:ext uri="{FF2B5EF4-FFF2-40B4-BE49-F238E27FC236}">
                <a16:creationId xmlns:a16="http://schemas.microsoft.com/office/drawing/2014/main" id="{088DC98D-B825-661F-4CF5-08B02FF88E89}"/>
              </a:ext>
            </a:extLst>
          </p:cNvPr>
          <p:cNvSpPr>
            <a:spLocks noGrp="1"/>
          </p:cNvSpPr>
          <p:nvPr>
            <p:ph idx="1"/>
          </p:nvPr>
        </p:nvSpPr>
        <p:spPr/>
        <p:txBody>
          <a:bodyPr vert="horz" lIns="91440" tIns="45720" rIns="91440" bIns="45720" rtlCol="0" anchor="t">
            <a:normAutofit/>
          </a:bodyPr>
          <a:lstStyle/>
          <a:p>
            <a:r>
              <a:rPr lang="en-US" dirty="0">
                <a:solidFill>
                  <a:schemeClr val="tx1">
                    <a:lumMod val="65000"/>
                    <a:lumOff val="35000"/>
                  </a:schemeClr>
                </a:solidFill>
              </a:rPr>
              <a:t>If after the first TWE, participant has not demonstrated capability of CIE, VR will discuss options with participant and family. </a:t>
            </a:r>
          </a:p>
          <a:p>
            <a:pPr lvl="1"/>
            <a:r>
              <a:rPr lang="en-US" dirty="0">
                <a:solidFill>
                  <a:schemeClr val="tx1">
                    <a:lumMod val="65000"/>
                    <a:lumOff val="35000"/>
                  </a:schemeClr>
                </a:solidFill>
              </a:rPr>
              <a:t>If the participant would like another opportunity, the VRC will likely offer a second opportunity. </a:t>
            </a:r>
          </a:p>
          <a:p>
            <a:pPr lvl="1"/>
            <a:r>
              <a:rPr lang="en-US" dirty="0">
                <a:solidFill>
                  <a:schemeClr val="tx1">
                    <a:lumMod val="65000"/>
                    <a:lumOff val="35000"/>
                  </a:schemeClr>
                </a:solidFill>
                <a:latin typeface="Aptos Serif"/>
                <a:cs typeface="Aptos Serif"/>
              </a:rPr>
              <a:t>If the participant agrees that they don’t think that they can work, it is not necessary to do a second TWE. </a:t>
            </a:r>
          </a:p>
          <a:p>
            <a:endParaRPr lang="en-US" dirty="0"/>
          </a:p>
          <a:p>
            <a:endParaRPr lang="en-US" dirty="0"/>
          </a:p>
        </p:txBody>
      </p:sp>
      <p:sp>
        <p:nvSpPr>
          <p:cNvPr id="4" name="Slide Number Placeholder 3">
            <a:extLst>
              <a:ext uri="{FF2B5EF4-FFF2-40B4-BE49-F238E27FC236}">
                <a16:creationId xmlns:a16="http://schemas.microsoft.com/office/drawing/2014/main" id="{4A9BAC22-5BE4-BE9D-A87C-54D31B318BEA}"/>
              </a:ext>
            </a:extLst>
          </p:cNvPr>
          <p:cNvSpPr>
            <a:spLocks noGrp="1"/>
          </p:cNvSpPr>
          <p:nvPr>
            <p:ph type="sldNum" sz="quarter" idx="4"/>
          </p:nvPr>
        </p:nvSpPr>
        <p:spPr/>
        <p:txBody>
          <a:bodyPr/>
          <a:lstStyle/>
          <a:p>
            <a:fld id="{4F666A87-0DF7-4A5C-B8B2-4E7F7417BA6B}" type="slidenum">
              <a:rPr lang="en-US" smtClean="0"/>
              <a:pPr/>
              <a:t>34</a:t>
            </a:fld>
            <a:endParaRPr lang="en-US"/>
          </a:p>
        </p:txBody>
      </p:sp>
    </p:spTree>
    <p:extLst>
      <p:ext uri="{BB962C8B-B14F-4D97-AF65-F5344CB8AC3E}">
        <p14:creationId xmlns:p14="http://schemas.microsoft.com/office/powerpoint/2010/main" val="17534905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372CA-0D8E-4CE9-8D94-9C7B90422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8E659-6D7B-847E-9824-775BAAA5C57E}"/>
              </a:ext>
            </a:extLst>
          </p:cNvPr>
          <p:cNvSpPr>
            <a:spLocks noGrp="1"/>
          </p:cNvSpPr>
          <p:nvPr>
            <p:ph type="title"/>
          </p:nvPr>
        </p:nvSpPr>
        <p:spPr>
          <a:xfrm>
            <a:off x="609600" y="960437"/>
            <a:ext cx="9448800" cy="1143000"/>
          </a:xfrm>
        </p:spPr>
        <p:txBody>
          <a:bodyPr/>
          <a:lstStyle/>
          <a:p>
            <a:r>
              <a:rPr lang="en-US" dirty="0"/>
              <a:t>After the Second TWE</a:t>
            </a:r>
          </a:p>
        </p:txBody>
      </p:sp>
      <p:sp>
        <p:nvSpPr>
          <p:cNvPr id="3" name="Content Placeholder 2">
            <a:extLst>
              <a:ext uri="{FF2B5EF4-FFF2-40B4-BE49-F238E27FC236}">
                <a16:creationId xmlns:a16="http://schemas.microsoft.com/office/drawing/2014/main" id="{DC943951-01F7-4592-0844-B801827BC194}"/>
              </a:ext>
            </a:extLst>
          </p:cNvPr>
          <p:cNvSpPr>
            <a:spLocks noGrp="1"/>
          </p:cNvSpPr>
          <p:nvPr>
            <p:ph idx="1"/>
          </p:nvPr>
        </p:nvSpPr>
        <p:spPr/>
        <p:txBody>
          <a:bodyPr>
            <a:normAutofit/>
          </a:bodyPr>
          <a:lstStyle/>
          <a:p>
            <a:pPr marL="0" indent="0">
              <a:buNone/>
            </a:pPr>
            <a:r>
              <a:rPr lang="en-US" dirty="0">
                <a:solidFill>
                  <a:schemeClr val="tx1">
                    <a:lumMod val="65000"/>
                    <a:lumOff val="35000"/>
                  </a:schemeClr>
                </a:solidFill>
              </a:rPr>
              <a:t>Completing TWE Report after a second TWE – </a:t>
            </a:r>
          </a:p>
          <a:p>
            <a:r>
              <a:rPr lang="en-US" dirty="0">
                <a:solidFill>
                  <a:schemeClr val="tx1">
                    <a:lumMod val="65000"/>
                    <a:lumOff val="35000"/>
                  </a:schemeClr>
                </a:solidFill>
              </a:rPr>
              <a:t>In the summary section the ES is asked to indicate if you have concluded that due to the severity of the disability you would be unable to meet the needs of the individual. </a:t>
            </a:r>
          </a:p>
          <a:p>
            <a:r>
              <a:rPr lang="en-US" dirty="0">
                <a:solidFill>
                  <a:schemeClr val="tx1">
                    <a:lumMod val="65000"/>
                    <a:lumOff val="35000"/>
                  </a:schemeClr>
                </a:solidFill>
              </a:rPr>
              <a:t>Meet to discuss the outcome of the second TWE. </a:t>
            </a:r>
          </a:p>
          <a:p>
            <a:r>
              <a:rPr lang="en-US" dirty="0">
                <a:solidFill>
                  <a:schemeClr val="tx1">
                    <a:lumMod val="65000"/>
                    <a:lumOff val="35000"/>
                  </a:schemeClr>
                </a:solidFill>
              </a:rPr>
              <a:t>The VRC will make a determination about next steps	</a:t>
            </a:r>
          </a:p>
          <a:p>
            <a:endParaRPr lang="en-US" dirty="0"/>
          </a:p>
        </p:txBody>
      </p:sp>
      <p:sp>
        <p:nvSpPr>
          <p:cNvPr id="4" name="Slide Number Placeholder 3">
            <a:extLst>
              <a:ext uri="{FF2B5EF4-FFF2-40B4-BE49-F238E27FC236}">
                <a16:creationId xmlns:a16="http://schemas.microsoft.com/office/drawing/2014/main" id="{A1409AB9-34B7-3B25-C86F-DC39DF43742D}"/>
              </a:ext>
            </a:extLst>
          </p:cNvPr>
          <p:cNvSpPr>
            <a:spLocks noGrp="1"/>
          </p:cNvSpPr>
          <p:nvPr>
            <p:ph type="sldNum" sz="quarter" idx="4"/>
          </p:nvPr>
        </p:nvSpPr>
        <p:spPr/>
        <p:txBody>
          <a:bodyPr/>
          <a:lstStyle/>
          <a:p>
            <a:fld id="{4F666A87-0DF7-4A5C-B8B2-4E7F7417BA6B}" type="slidenum">
              <a:rPr lang="en-US" smtClean="0"/>
              <a:pPr/>
              <a:t>35</a:t>
            </a:fld>
            <a:endParaRPr lang="en-US"/>
          </a:p>
        </p:txBody>
      </p:sp>
    </p:spTree>
    <p:extLst>
      <p:ext uri="{BB962C8B-B14F-4D97-AF65-F5344CB8AC3E}">
        <p14:creationId xmlns:p14="http://schemas.microsoft.com/office/powerpoint/2010/main" val="1814855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0F20B-92D6-0029-F4B1-43DFDB9350D0}"/>
              </a:ext>
            </a:extLst>
          </p:cNvPr>
          <p:cNvSpPr>
            <a:spLocks noGrp="1"/>
          </p:cNvSpPr>
          <p:nvPr>
            <p:ph type="title"/>
          </p:nvPr>
        </p:nvSpPr>
        <p:spPr>
          <a:xfrm>
            <a:off x="1931089" y="1837767"/>
            <a:ext cx="8331200" cy="1143000"/>
          </a:xfrm>
        </p:spPr>
        <p:txBody>
          <a:bodyPr/>
          <a:lstStyle/>
          <a:p>
            <a:pPr algn="ctr"/>
            <a:r>
              <a:rPr lang="en-US"/>
              <a:t>Questions? </a:t>
            </a:r>
          </a:p>
        </p:txBody>
      </p:sp>
      <p:sp>
        <p:nvSpPr>
          <p:cNvPr id="3" name="Content Placeholder 2">
            <a:extLst>
              <a:ext uri="{FF2B5EF4-FFF2-40B4-BE49-F238E27FC236}">
                <a16:creationId xmlns:a16="http://schemas.microsoft.com/office/drawing/2014/main" id="{8168598F-8901-8D4A-46CA-332921E7F583}"/>
              </a:ext>
            </a:extLst>
          </p:cNvPr>
          <p:cNvSpPr>
            <a:spLocks noGrp="1"/>
          </p:cNvSpPr>
          <p:nvPr>
            <p:ph idx="1"/>
          </p:nvPr>
        </p:nvSpPr>
        <p:spPr>
          <a:xfrm>
            <a:off x="609600" y="2418084"/>
            <a:ext cx="10972800" cy="3425293"/>
          </a:xfrm>
        </p:spPr>
        <p:txBody>
          <a:bodyPr/>
          <a:lstStyle/>
          <a:p>
            <a:pPr marL="0" indent="0" algn="ctr">
              <a:buNone/>
            </a:pPr>
            <a:endParaRPr lang="en-US"/>
          </a:p>
          <a:p>
            <a:pPr marL="0" indent="0" algn="ctr">
              <a:buNone/>
            </a:pPr>
            <a:endParaRPr lang="en-US"/>
          </a:p>
          <a:p>
            <a:pPr marL="0" indent="0" algn="ctr">
              <a:buNone/>
            </a:pPr>
            <a:r>
              <a:rPr lang="en-US">
                <a:solidFill>
                  <a:schemeClr val="tx1">
                    <a:lumMod val="65000"/>
                    <a:lumOff val="35000"/>
                  </a:schemeClr>
                </a:solidFill>
              </a:rPr>
              <a:t>Now we are going to address some questions </a:t>
            </a:r>
          </a:p>
          <a:p>
            <a:pPr marL="0" indent="0" algn="ctr">
              <a:buNone/>
            </a:pPr>
            <a:r>
              <a:rPr lang="en-US">
                <a:solidFill>
                  <a:schemeClr val="tx1">
                    <a:lumMod val="65000"/>
                    <a:lumOff val="35000"/>
                  </a:schemeClr>
                </a:solidFill>
              </a:rPr>
              <a:t>          you may have. </a:t>
            </a:r>
          </a:p>
        </p:txBody>
      </p:sp>
      <p:sp>
        <p:nvSpPr>
          <p:cNvPr id="4" name="Slide Number Placeholder 3">
            <a:extLst>
              <a:ext uri="{FF2B5EF4-FFF2-40B4-BE49-F238E27FC236}">
                <a16:creationId xmlns:a16="http://schemas.microsoft.com/office/drawing/2014/main" id="{7E9C9264-5AAC-B87C-A2FE-4457F8463401}"/>
              </a:ext>
            </a:extLst>
          </p:cNvPr>
          <p:cNvSpPr>
            <a:spLocks noGrp="1"/>
          </p:cNvSpPr>
          <p:nvPr>
            <p:ph type="sldNum" sz="quarter" idx="4"/>
          </p:nvPr>
        </p:nvSpPr>
        <p:spPr/>
        <p:txBody>
          <a:bodyPr/>
          <a:lstStyle/>
          <a:p>
            <a:fld id="{4F666A87-0DF7-4A5C-B8B2-4E7F7417BA6B}" type="slidenum">
              <a:rPr lang="en-US" smtClean="0"/>
              <a:pPr/>
              <a:t>36</a:t>
            </a:fld>
            <a:endParaRPr lang="en-US"/>
          </a:p>
        </p:txBody>
      </p:sp>
    </p:spTree>
    <p:extLst>
      <p:ext uri="{BB962C8B-B14F-4D97-AF65-F5344CB8AC3E}">
        <p14:creationId xmlns:p14="http://schemas.microsoft.com/office/powerpoint/2010/main" val="1842295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72181-AE83-9AFD-E128-7B1326BB2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CC792E-4733-9809-25A8-D1802B18F0CB}"/>
              </a:ext>
            </a:extLst>
          </p:cNvPr>
          <p:cNvSpPr>
            <a:spLocks noGrp="1"/>
          </p:cNvSpPr>
          <p:nvPr>
            <p:ph type="title"/>
          </p:nvPr>
        </p:nvSpPr>
        <p:spPr>
          <a:xfrm>
            <a:off x="609600" y="1075038"/>
            <a:ext cx="9478297" cy="1445742"/>
          </a:xfrm>
        </p:spPr>
        <p:txBody>
          <a:bodyPr/>
          <a:lstStyle/>
          <a:p>
            <a:br>
              <a:rPr lang="en-US" sz="3200" dirty="0"/>
            </a:br>
            <a:r>
              <a:rPr lang="en-US" sz="2800" dirty="0"/>
              <a:t>Question - Can TWEs be used after extensive employment services or other services have been provided?</a:t>
            </a:r>
            <a:br>
              <a:rPr lang="en-US" sz="3200" dirty="0"/>
            </a:br>
            <a:endParaRPr lang="en-US" sz="3200" dirty="0"/>
          </a:p>
        </p:txBody>
      </p:sp>
      <p:sp>
        <p:nvSpPr>
          <p:cNvPr id="3" name="Content Placeholder 2">
            <a:extLst>
              <a:ext uri="{FF2B5EF4-FFF2-40B4-BE49-F238E27FC236}">
                <a16:creationId xmlns:a16="http://schemas.microsoft.com/office/drawing/2014/main" id="{038AF181-0349-1BE8-E8F7-D84E36D5AD9E}"/>
              </a:ext>
            </a:extLst>
          </p:cNvPr>
          <p:cNvSpPr>
            <a:spLocks noGrp="1"/>
          </p:cNvSpPr>
          <p:nvPr>
            <p:ph idx="1"/>
          </p:nvPr>
        </p:nvSpPr>
        <p:spPr>
          <a:xfrm>
            <a:off x="609600" y="2520780"/>
            <a:ext cx="10972800" cy="3373393"/>
          </a:xfrm>
        </p:spPr>
        <p:txBody>
          <a:bodyPr>
            <a:normAutofit/>
          </a:bodyPr>
          <a:lstStyle/>
          <a:p>
            <a:pPr marL="0" indent="0">
              <a:buNone/>
            </a:pPr>
            <a:endParaRPr lang="en-US" sz="2800" dirty="0">
              <a:solidFill>
                <a:schemeClr val="tx1">
                  <a:lumMod val="65000"/>
                  <a:lumOff val="35000"/>
                </a:schemeClr>
              </a:solidFill>
            </a:endParaRPr>
          </a:p>
          <a:p>
            <a:pPr marL="0" indent="0">
              <a:buNone/>
            </a:pPr>
            <a:r>
              <a:rPr lang="en-US" sz="2800" dirty="0">
                <a:solidFill>
                  <a:schemeClr val="tx1">
                    <a:lumMod val="65000"/>
                    <a:lumOff val="35000"/>
                  </a:schemeClr>
                </a:solidFill>
              </a:rPr>
              <a:t>Answer: No. Generally speaking, VR will not be providing Trial Work Experience services to individuals that have received other extensive services from VR. </a:t>
            </a:r>
          </a:p>
        </p:txBody>
      </p:sp>
      <p:sp>
        <p:nvSpPr>
          <p:cNvPr id="4" name="Slide Number Placeholder 3">
            <a:extLst>
              <a:ext uri="{FF2B5EF4-FFF2-40B4-BE49-F238E27FC236}">
                <a16:creationId xmlns:a16="http://schemas.microsoft.com/office/drawing/2014/main" id="{8D15109F-1FF1-1C14-0F9A-E47A1A9F973E}"/>
              </a:ext>
            </a:extLst>
          </p:cNvPr>
          <p:cNvSpPr>
            <a:spLocks noGrp="1"/>
          </p:cNvSpPr>
          <p:nvPr>
            <p:ph type="sldNum" sz="quarter" idx="4"/>
          </p:nvPr>
        </p:nvSpPr>
        <p:spPr/>
        <p:txBody>
          <a:bodyPr/>
          <a:lstStyle/>
          <a:p>
            <a:fld id="{4F666A87-0DF7-4A5C-B8B2-4E7F7417BA6B}" type="slidenum">
              <a:rPr lang="en-US" smtClean="0"/>
              <a:pPr/>
              <a:t>37</a:t>
            </a:fld>
            <a:endParaRPr lang="en-US"/>
          </a:p>
        </p:txBody>
      </p:sp>
    </p:spTree>
    <p:extLst>
      <p:ext uri="{BB962C8B-B14F-4D97-AF65-F5344CB8AC3E}">
        <p14:creationId xmlns:p14="http://schemas.microsoft.com/office/powerpoint/2010/main" val="14058922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0B56-C8DF-1912-8684-4B3FF0C84212}"/>
              </a:ext>
            </a:extLst>
          </p:cNvPr>
          <p:cNvSpPr>
            <a:spLocks noGrp="1"/>
          </p:cNvSpPr>
          <p:nvPr>
            <p:ph type="title"/>
          </p:nvPr>
        </p:nvSpPr>
        <p:spPr>
          <a:xfrm>
            <a:off x="609600" y="960437"/>
            <a:ext cx="9398000" cy="1143000"/>
          </a:xfrm>
        </p:spPr>
        <p:txBody>
          <a:bodyPr/>
          <a:lstStyle/>
          <a:p>
            <a:r>
              <a:rPr kumimoji="0" lang="en-US" sz="2800" b="1" i="0" u="none" strike="noStrike" kern="1200" cap="none" spc="0" normalizeH="0" baseline="0" noProof="0" dirty="0">
                <a:ln>
                  <a:noFill/>
                </a:ln>
                <a:solidFill>
                  <a:prstClr val="black"/>
                </a:solidFill>
                <a:effectLst/>
                <a:uLnTx/>
                <a:uFillTx/>
                <a:latin typeface="Aptos" panose="020B0004020202020204" pitchFamily="34" charset="0"/>
                <a:ea typeface="+mj-ea"/>
                <a:cs typeface="+mj-cs"/>
              </a:rPr>
              <a:t>What if we are having difficulty finding an employer willing to host a trial work experience? </a:t>
            </a:r>
            <a:endParaRPr lang="en-US" sz="2800" dirty="0"/>
          </a:p>
        </p:txBody>
      </p:sp>
      <p:sp>
        <p:nvSpPr>
          <p:cNvPr id="3" name="Content Placeholder 2">
            <a:extLst>
              <a:ext uri="{FF2B5EF4-FFF2-40B4-BE49-F238E27FC236}">
                <a16:creationId xmlns:a16="http://schemas.microsoft.com/office/drawing/2014/main" id="{BE75DCDF-C3D6-AE47-09DE-60557E03AEFB}"/>
              </a:ext>
            </a:extLst>
          </p:cNvPr>
          <p:cNvSpPr>
            <a:spLocks noGrp="1"/>
          </p:cNvSpPr>
          <p:nvPr>
            <p:ph idx="1"/>
          </p:nvPr>
        </p:nvSpPr>
        <p:spPr/>
        <p:txBody>
          <a:bodyPr/>
          <a:lstStyle/>
          <a:p>
            <a:pPr marL="0" indent="0">
              <a:buNone/>
            </a:pPr>
            <a:r>
              <a:rPr lang="en-US" sz="2800" dirty="0">
                <a:solidFill>
                  <a:schemeClr val="tx1">
                    <a:lumMod val="65000"/>
                    <a:lumOff val="35000"/>
                  </a:schemeClr>
                </a:solidFill>
              </a:rPr>
              <a:t>Answer – Trial Work Experiences should be conducted in the most realistic setting possible. If you are unable to find an employer willing to host a TWE, they can be conducted in a setting where unpaid work is being conducted, such as a food pantry, church or school.   You may need to work with the VRC to find creative solutions. </a:t>
            </a:r>
          </a:p>
          <a:p>
            <a:endParaRPr lang="en-US" dirty="0"/>
          </a:p>
        </p:txBody>
      </p:sp>
      <p:sp>
        <p:nvSpPr>
          <p:cNvPr id="4" name="Slide Number Placeholder 3">
            <a:extLst>
              <a:ext uri="{FF2B5EF4-FFF2-40B4-BE49-F238E27FC236}">
                <a16:creationId xmlns:a16="http://schemas.microsoft.com/office/drawing/2014/main" id="{F8413FE3-FC36-A8B4-CD9A-D4561BF911A9}"/>
              </a:ext>
            </a:extLst>
          </p:cNvPr>
          <p:cNvSpPr>
            <a:spLocks noGrp="1"/>
          </p:cNvSpPr>
          <p:nvPr>
            <p:ph type="sldNum" sz="quarter" idx="4"/>
          </p:nvPr>
        </p:nvSpPr>
        <p:spPr/>
        <p:txBody>
          <a:bodyPr/>
          <a:lstStyle/>
          <a:p>
            <a:fld id="{4F666A87-0DF7-4A5C-B8B2-4E7F7417BA6B}" type="slidenum">
              <a:rPr lang="en-US" smtClean="0"/>
              <a:pPr/>
              <a:t>38</a:t>
            </a:fld>
            <a:endParaRPr lang="en-US"/>
          </a:p>
        </p:txBody>
      </p:sp>
    </p:spTree>
    <p:extLst>
      <p:ext uri="{BB962C8B-B14F-4D97-AF65-F5344CB8AC3E}">
        <p14:creationId xmlns:p14="http://schemas.microsoft.com/office/powerpoint/2010/main" val="39127301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0D833-04B7-F131-AFD3-BC0B64581856}"/>
              </a:ext>
            </a:extLst>
          </p:cNvPr>
          <p:cNvSpPr>
            <a:spLocks noGrp="1"/>
          </p:cNvSpPr>
          <p:nvPr>
            <p:ph type="title"/>
          </p:nvPr>
        </p:nvSpPr>
        <p:spPr>
          <a:xfrm>
            <a:off x="609599" y="960437"/>
            <a:ext cx="9498227" cy="1436774"/>
          </a:xfrm>
        </p:spPr>
        <p:txBody>
          <a:bodyPr/>
          <a:lstStyle/>
          <a:p>
            <a:r>
              <a:rPr lang="en-US" sz="2800" dirty="0"/>
              <a:t>Question: Are we getting this training because VR anticipates an increase in referrals for Trial Work Experiences?</a:t>
            </a:r>
          </a:p>
        </p:txBody>
      </p:sp>
      <p:sp>
        <p:nvSpPr>
          <p:cNvPr id="3" name="Content Placeholder 2">
            <a:extLst>
              <a:ext uri="{FF2B5EF4-FFF2-40B4-BE49-F238E27FC236}">
                <a16:creationId xmlns:a16="http://schemas.microsoft.com/office/drawing/2014/main" id="{3AAC4F8F-06A3-6819-8E45-2AE8E9EEEAA8}"/>
              </a:ext>
            </a:extLst>
          </p:cNvPr>
          <p:cNvSpPr>
            <a:spLocks noGrp="1"/>
          </p:cNvSpPr>
          <p:nvPr>
            <p:ph idx="1"/>
          </p:nvPr>
        </p:nvSpPr>
        <p:spPr/>
        <p:txBody>
          <a:bodyPr>
            <a:normAutofit/>
          </a:bodyPr>
          <a:lstStyle/>
          <a:p>
            <a:endParaRPr lang="en-US" dirty="0"/>
          </a:p>
          <a:p>
            <a:pPr marL="0" indent="0">
              <a:buNone/>
            </a:pPr>
            <a:r>
              <a:rPr lang="en-US" sz="2800" dirty="0">
                <a:solidFill>
                  <a:schemeClr val="tx1">
                    <a:lumMod val="65000"/>
                    <a:lumOff val="35000"/>
                  </a:schemeClr>
                </a:solidFill>
              </a:rPr>
              <a:t>Answer – No. We are doing this training to ensure that we are using Trial Work Experience Services correctly and consistently. We have recently provided some training to VR staff, and we have updated the forms used for the services.</a:t>
            </a:r>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06104FF6-8D28-A530-56FE-2E4D7212F143}"/>
              </a:ext>
            </a:extLst>
          </p:cNvPr>
          <p:cNvSpPr>
            <a:spLocks noGrp="1"/>
          </p:cNvSpPr>
          <p:nvPr>
            <p:ph type="sldNum" sz="quarter" idx="4"/>
          </p:nvPr>
        </p:nvSpPr>
        <p:spPr/>
        <p:txBody>
          <a:bodyPr/>
          <a:lstStyle/>
          <a:p>
            <a:fld id="{4F666A87-0DF7-4A5C-B8B2-4E7F7417BA6B}" type="slidenum">
              <a:rPr lang="en-US" smtClean="0"/>
              <a:pPr/>
              <a:t>39</a:t>
            </a:fld>
            <a:endParaRPr lang="en-US"/>
          </a:p>
        </p:txBody>
      </p:sp>
    </p:spTree>
    <p:extLst>
      <p:ext uri="{BB962C8B-B14F-4D97-AF65-F5344CB8AC3E}">
        <p14:creationId xmlns:p14="http://schemas.microsoft.com/office/powerpoint/2010/main" val="3336812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E32BA-E74F-96C9-A022-BBB03E237DAB}"/>
              </a:ext>
            </a:extLst>
          </p:cNvPr>
          <p:cNvSpPr>
            <a:spLocks noGrp="1"/>
          </p:cNvSpPr>
          <p:nvPr>
            <p:ph type="title"/>
          </p:nvPr>
        </p:nvSpPr>
        <p:spPr/>
        <p:txBody>
          <a:bodyPr/>
          <a:lstStyle/>
          <a:p>
            <a:r>
              <a:rPr lang="en-US"/>
              <a:t>Introduction – Employment First </a:t>
            </a:r>
          </a:p>
        </p:txBody>
      </p:sp>
      <p:sp>
        <p:nvSpPr>
          <p:cNvPr id="3" name="Content Placeholder 2">
            <a:extLst>
              <a:ext uri="{FF2B5EF4-FFF2-40B4-BE49-F238E27FC236}">
                <a16:creationId xmlns:a16="http://schemas.microsoft.com/office/drawing/2014/main" id="{75E4A887-B671-F99C-7683-0E6BF6C3A99E}"/>
              </a:ext>
            </a:extLst>
          </p:cNvPr>
          <p:cNvSpPr>
            <a:spLocks noGrp="1"/>
          </p:cNvSpPr>
          <p:nvPr>
            <p:ph idx="1"/>
          </p:nvPr>
        </p:nvSpPr>
        <p:spPr/>
        <p:txBody>
          <a:bodyPr/>
          <a:lstStyle/>
          <a:p>
            <a:pPr marL="0" indent="0">
              <a:buNone/>
            </a:pPr>
            <a:r>
              <a:rPr lang="en-US" b="1" dirty="0">
                <a:solidFill>
                  <a:schemeClr val="tx1">
                    <a:lumMod val="65000"/>
                    <a:lumOff val="35000"/>
                  </a:schemeClr>
                </a:solidFill>
              </a:rPr>
              <a:t>Employment First Framework </a:t>
            </a:r>
          </a:p>
          <a:p>
            <a:r>
              <a:rPr lang="en-US" dirty="0">
                <a:solidFill>
                  <a:schemeClr val="tx1">
                    <a:lumMod val="65000"/>
                    <a:lumOff val="35000"/>
                  </a:schemeClr>
                </a:solidFill>
              </a:rPr>
              <a:t>Promotes the belief that all people can work regardless of disability and that pursuing competitive integrated employment (CIE) should be an option for all</a:t>
            </a:r>
          </a:p>
          <a:p>
            <a:r>
              <a:rPr lang="en-US" dirty="0">
                <a:solidFill>
                  <a:schemeClr val="tx1">
                    <a:lumMod val="65000"/>
                    <a:lumOff val="35000"/>
                  </a:schemeClr>
                </a:solidFill>
              </a:rPr>
              <a:t>Indiana embraces the Employment First Framework</a:t>
            </a:r>
          </a:p>
          <a:p>
            <a:r>
              <a:rPr lang="en-US" dirty="0">
                <a:solidFill>
                  <a:schemeClr val="tx1">
                    <a:lumMod val="65000"/>
                    <a:lumOff val="35000"/>
                  </a:schemeClr>
                </a:solidFill>
              </a:rPr>
              <a:t>Reason that Trial Work Experience is very rarely used</a:t>
            </a:r>
          </a:p>
        </p:txBody>
      </p:sp>
      <p:sp>
        <p:nvSpPr>
          <p:cNvPr id="4" name="Slide Number Placeholder 3">
            <a:extLst>
              <a:ext uri="{FF2B5EF4-FFF2-40B4-BE49-F238E27FC236}">
                <a16:creationId xmlns:a16="http://schemas.microsoft.com/office/drawing/2014/main" id="{4D7E26AC-2D74-2E27-C7BD-10B4C3475FFF}"/>
              </a:ext>
            </a:extLst>
          </p:cNvPr>
          <p:cNvSpPr>
            <a:spLocks noGrp="1"/>
          </p:cNvSpPr>
          <p:nvPr>
            <p:ph type="sldNum" sz="quarter" idx="4"/>
          </p:nvPr>
        </p:nvSpPr>
        <p:spPr/>
        <p:txBody>
          <a:bodyPr/>
          <a:lstStyle/>
          <a:p>
            <a:fld id="{4F666A87-0DF7-4A5C-B8B2-4E7F7417BA6B}" type="slidenum">
              <a:rPr lang="en-US" smtClean="0"/>
              <a:pPr/>
              <a:t>4</a:t>
            </a:fld>
            <a:endParaRPr lang="en-US"/>
          </a:p>
        </p:txBody>
      </p:sp>
    </p:spTree>
    <p:extLst>
      <p:ext uri="{BB962C8B-B14F-4D97-AF65-F5344CB8AC3E}">
        <p14:creationId xmlns:p14="http://schemas.microsoft.com/office/powerpoint/2010/main" val="11652857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BA093-9E68-457F-3562-A2D82C578BF3}"/>
              </a:ext>
            </a:extLst>
          </p:cNvPr>
          <p:cNvSpPr>
            <a:spLocks noGrp="1"/>
          </p:cNvSpPr>
          <p:nvPr>
            <p:ph type="title"/>
          </p:nvPr>
        </p:nvSpPr>
        <p:spPr>
          <a:xfrm>
            <a:off x="609599" y="1149177"/>
            <a:ext cx="9461157" cy="954259"/>
          </a:xfrm>
        </p:spPr>
        <p:txBody>
          <a:bodyPr/>
          <a:lstStyle/>
          <a:p>
            <a:br>
              <a:rPr lang="en-US" sz="3600" dirty="0"/>
            </a:br>
            <a:r>
              <a:rPr lang="en-US" sz="2800" dirty="0"/>
              <a:t>Question: What does clear and convincing evidence mean? </a:t>
            </a:r>
            <a:br>
              <a:rPr lang="en-US" sz="3600" dirty="0"/>
            </a:br>
            <a:endParaRPr lang="en-US" sz="3600" dirty="0"/>
          </a:p>
        </p:txBody>
      </p:sp>
      <p:sp>
        <p:nvSpPr>
          <p:cNvPr id="3" name="Content Placeholder 2">
            <a:extLst>
              <a:ext uri="{FF2B5EF4-FFF2-40B4-BE49-F238E27FC236}">
                <a16:creationId xmlns:a16="http://schemas.microsoft.com/office/drawing/2014/main" id="{2EBE0A7A-12DA-31DF-D09A-51BE414E730C}"/>
              </a:ext>
            </a:extLst>
          </p:cNvPr>
          <p:cNvSpPr>
            <a:spLocks noGrp="1"/>
          </p:cNvSpPr>
          <p:nvPr>
            <p:ph idx="1"/>
          </p:nvPr>
        </p:nvSpPr>
        <p:spPr/>
        <p:txBody>
          <a:bodyPr>
            <a:normAutofit lnSpcReduction="10000"/>
          </a:bodyPr>
          <a:lstStyle/>
          <a:p>
            <a:pPr marL="0" indent="0">
              <a:buNone/>
            </a:pPr>
            <a:r>
              <a:rPr lang="en-US" sz="3000" dirty="0">
                <a:solidFill>
                  <a:schemeClr val="tx1">
                    <a:lumMod val="65000"/>
                    <a:lumOff val="35000"/>
                  </a:schemeClr>
                </a:solidFill>
              </a:rPr>
              <a:t>Answer:</a:t>
            </a:r>
            <a:r>
              <a:rPr lang="en-US" sz="3000" i="1" dirty="0">
                <a:solidFill>
                  <a:schemeClr val="tx1">
                    <a:lumMod val="65000"/>
                    <a:lumOff val="35000"/>
                  </a:schemeClr>
                </a:solidFill>
              </a:rPr>
              <a:t> Clear and convincing evidence</a:t>
            </a:r>
            <a:r>
              <a:rPr lang="en-US" sz="3000" dirty="0">
                <a:solidFill>
                  <a:schemeClr val="tx1">
                    <a:lumMod val="65000"/>
                    <a:lumOff val="35000"/>
                  </a:schemeClr>
                </a:solidFill>
              </a:rPr>
              <a:t> means that VR has a </a:t>
            </a:r>
            <a:r>
              <a:rPr lang="en-US" sz="3000" u="sng" dirty="0">
                <a:solidFill>
                  <a:schemeClr val="tx1">
                    <a:lumMod val="65000"/>
                    <a:lumOff val="35000"/>
                  </a:schemeClr>
                </a:solidFill>
              </a:rPr>
              <a:t>high degree of certainty</a:t>
            </a:r>
            <a:r>
              <a:rPr lang="en-US" sz="3000" dirty="0">
                <a:solidFill>
                  <a:schemeClr val="tx1">
                    <a:lumMod val="65000"/>
                    <a:lumOff val="35000"/>
                  </a:schemeClr>
                </a:solidFill>
              </a:rPr>
              <a:t> to conclude that an individual is </a:t>
            </a:r>
            <a:r>
              <a:rPr lang="en-US" sz="3000" u="sng" dirty="0">
                <a:solidFill>
                  <a:schemeClr val="tx1">
                    <a:lumMod val="65000"/>
                    <a:lumOff val="35000"/>
                  </a:schemeClr>
                </a:solidFill>
              </a:rPr>
              <a:t>incapable of benefiting from services in terms of an employment outcome</a:t>
            </a:r>
            <a:r>
              <a:rPr lang="en-US" sz="3000" dirty="0">
                <a:solidFill>
                  <a:schemeClr val="tx1">
                    <a:lumMod val="65000"/>
                    <a:lumOff val="35000"/>
                  </a:schemeClr>
                </a:solidFill>
              </a:rPr>
              <a:t>. The clear and convincing standard constitutes the highest standard used in our civil system of law and is to be individually applied on a case-by-case basis. The term </a:t>
            </a:r>
            <a:r>
              <a:rPr lang="en-US" sz="3000" i="1" dirty="0">
                <a:solidFill>
                  <a:schemeClr val="tx1">
                    <a:lumMod val="65000"/>
                    <a:lumOff val="35000"/>
                  </a:schemeClr>
                </a:solidFill>
              </a:rPr>
              <a:t>clear</a:t>
            </a:r>
            <a:r>
              <a:rPr lang="en-US" sz="3000" dirty="0">
                <a:solidFill>
                  <a:schemeClr val="tx1">
                    <a:lumMod val="65000"/>
                    <a:lumOff val="35000"/>
                  </a:schemeClr>
                </a:solidFill>
              </a:rPr>
              <a:t> means unequivocal. For example, the use of an intelligence test result alone would not constitute clear and convincing evidence. </a:t>
            </a:r>
          </a:p>
          <a:p>
            <a:pPr marL="0" indent="0">
              <a:buNone/>
            </a:pPr>
            <a:endParaRPr lang="en-US" dirty="0"/>
          </a:p>
        </p:txBody>
      </p:sp>
      <p:sp>
        <p:nvSpPr>
          <p:cNvPr id="4" name="Slide Number Placeholder 3">
            <a:extLst>
              <a:ext uri="{FF2B5EF4-FFF2-40B4-BE49-F238E27FC236}">
                <a16:creationId xmlns:a16="http://schemas.microsoft.com/office/drawing/2014/main" id="{D214DA82-0766-68C2-F04C-64F0320C43FD}"/>
              </a:ext>
            </a:extLst>
          </p:cNvPr>
          <p:cNvSpPr>
            <a:spLocks noGrp="1"/>
          </p:cNvSpPr>
          <p:nvPr>
            <p:ph type="sldNum" sz="quarter" idx="4"/>
          </p:nvPr>
        </p:nvSpPr>
        <p:spPr/>
        <p:txBody>
          <a:bodyPr/>
          <a:lstStyle/>
          <a:p>
            <a:fld id="{4F666A87-0DF7-4A5C-B8B2-4E7F7417BA6B}" type="slidenum">
              <a:rPr lang="en-US" smtClean="0"/>
              <a:pPr/>
              <a:t>40</a:t>
            </a:fld>
            <a:endParaRPr lang="en-US"/>
          </a:p>
        </p:txBody>
      </p:sp>
    </p:spTree>
    <p:extLst>
      <p:ext uri="{BB962C8B-B14F-4D97-AF65-F5344CB8AC3E}">
        <p14:creationId xmlns:p14="http://schemas.microsoft.com/office/powerpoint/2010/main" val="2329964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AEC4B-297B-44A4-D7ED-F02A34C55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F8022-204C-15D2-4D3B-7FDEF43C0E66}"/>
              </a:ext>
            </a:extLst>
          </p:cNvPr>
          <p:cNvSpPr>
            <a:spLocks noGrp="1"/>
          </p:cNvSpPr>
          <p:nvPr>
            <p:ph type="title"/>
          </p:nvPr>
        </p:nvSpPr>
        <p:spPr>
          <a:xfrm>
            <a:off x="609599" y="1149177"/>
            <a:ext cx="9461157" cy="954259"/>
          </a:xfrm>
        </p:spPr>
        <p:txBody>
          <a:bodyPr/>
          <a:lstStyle/>
          <a:p>
            <a:br>
              <a:rPr lang="en-US" sz="3600" dirty="0"/>
            </a:br>
            <a:r>
              <a:rPr lang="en-US" sz="2800" dirty="0"/>
              <a:t>Question: How long or how many hours does a Trial Work Experience need to be? </a:t>
            </a:r>
            <a:br>
              <a:rPr lang="en-US" sz="3600" dirty="0"/>
            </a:br>
            <a:endParaRPr lang="en-US" sz="3600" dirty="0"/>
          </a:p>
        </p:txBody>
      </p:sp>
      <p:sp>
        <p:nvSpPr>
          <p:cNvPr id="3" name="Content Placeholder 2">
            <a:extLst>
              <a:ext uri="{FF2B5EF4-FFF2-40B4-BE49-F238E27FC236}">
                <a16:creationId xmlns:a16="http://schemas.microsoft.com/office/drawing/2014/main" id="{447FC20D-C2E3-0699-87AE-E3DBB09E8615}"/>
              </a:ext>
            </a:extLst>
          </p:cNvPr>
          <p:cNvSpPr>
            <a:spLocks noGrp="1"/>
          </p:cNvSpPr>
          <p:nvPr>
            <p:ph idx="1"/>
          </p:nvPr>
        </p:nvSpPr>
        <p:spPr/>
        <p:txBody>
          <a:bodyPr>
            <a:normAutofit/>
          </a:bodyPr>
          <a:lstStyle/>
          <a:p>
            <a:pPr marL="0" indent="0">
              <a:buNone/>
            </a:pPr>
            <a:r>
              <a:rPr lang="en-US" dirty="0">
                <a:solidFill>
                  <a:schemeClr val="tx1">
                    <a:lumMod val="65000"/>
                    <a:lumOff val="35000"/>
                  </a:schemeClr>
                </a:solidFill>
              </a:rPr>
              <a:t>Answer: The VRC should indicate how many hours and how long the TWE should run. It will depend on the number of hours the individual is hoping to work. We also want to provide the individual enough time to adjust and learn the job. Remember, we are evaluating if the participant has potential to work in CIE, with supports.</a:t>
            </a:r>
          </a:p>
        </p:txBody>
      </p:sp>
      <p:sp>
        <p:nvSpPr>
          <p:cNvPr id="4" name="Slide Number Placeholder 3">
            <a:extLst>
              <a:ext uri="{FF2B5EF4-FFF2-40B4-BE49-F238E27FC236}">
                <a16:creationId xmlns:a16="http://schemas.microsoft.com/office/drawing/2014/main" id="{3F3D1501-CCE3-D884-534D-3BC8A424F9EC}"/>
              </a:ext>
            </a:extLst>
          </p:cNvPr>
          <p:cNvSpPr>
            <a:spLocks noGrp="1"/>
          </p:cNvSpPr>
          <p:nvPr>
            <p:ph type="sldNum" sz="quarter" idx="4"/>
          </p:nvPr>
        </p:nvSpPr>
        <p:spPr/>
        <p:txBody>
          <a:bodyPr/>
          <a:lstStyle/>
          <a:p>
            <a:fld id="{4F666A87-0DF7-4A5C-B8B2-4E7F7417BA6B}" type="slidenum">
              <a:rPr lang="en-US" smtClean="0"/>
              <a:pPr/>
              <a:t>41</a:t>
            </a:fld>
            <a:endParaRPr lang="en-US"/>
          </a:p>
        </p:txBody>
      </p:sp>
    </p:spTree>
    <p:extLst>
      <p:ext uri="{BB962C8B-B14F-4D97-AF65-F5344CB8AC3E}">
        <p14:creationId xmlns:p14="http://schemas.microsoft.com/office/powerpoint/2010/main" val="417730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449" y="2253910"/>
            <a:ext cx="8331200" cy="1143000"/>
          </a:xfrm>
        </p:spPr>
        <p:txBody>
          <a:bodyPr/>
          <a:lstStyle/>
          <a:p>
            <a:r>
              <a:rPr lang="en-US" sz="6000">
                <a:solidFill>
                  <a:schemeClr val="bg1"/>
                </a:solidFill>
              </a:rPr>
              <a:t>Questions?</a:t>
            </a:r>
          </a:p>
        </p:txBody>
      </p:sp>
    </p:spTree>
    <p:extLst>
      <p:ext uri="{BB962C8B-B14F-4D97-AF65-F5344CB8AC3E}">
        <p14:creationId xmlns:p14="http://schemas.microsoft.com/office/powerpoint/2010/main" val="4148485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79A68-AF16-A119-EB31-EE3B2C07B3BE}"/>
              </a:ext>
            </a:extLst>
          </p:cNvPr>
          <p:cNvSpPr>
            <a:spLocks noGrp="1"/>
          </p:cNvSpPr>
          <p:nvPr>
            <p:ph type="title"/>
          </p:nvPr>
        </p:nvSpPr>
        <p:spPr/>
        <p:txBody>
          <a:bodyPr/>
          <a:lstStyle/>
          <a:p>
            <a:r>
              <a:rPr lang="en-US"/>
              <a:t>Eligibility Criteria – Presumed to Be Able to Benefit</a:t>
            </a:r>
          </a:p>
        </p:txBody>
      </p:sp>
      <p:sp>
        <p:nvSpPr>
          <p:cNvPr id="3" name="Content Placeholder 2">
            <a:extLst>
              <a:ext uri="{FF2B5EF4-FFF2-40B4-BE49-F238E27FC236}">
                <a16:creationId xmlns:a16="http://schemas.microsoft.com/office/drawing/2014/main" id="{3D1B7877-D635-E064-4324-BA119EEAF3DB}"/>
              </a:ext>
            </a:extLst>
          </p:cNvPr>
          <p:cNvSpPr>
            <a:spLocks noGrp="1"/>
          </p:cNvSpPr>
          <p:nvPr>
            <p:ph idx="1"/>
          </p:nvPr>
        </p:nvSpPr>
        <p:spPr/>
        <p:txBody>
          <a:bodyPr>
            <a:normAutofit/>
          </a:bodyPr>
          <a:lstStyle/>
          <a:p>
            <a:r>
              <a:rPr lang="en-US" dirty="0">
                <a:solidFill>
                  <a:schemeClr val="tx1">
                    <a:lumMod val="65000"/>
                    <a:lumOff val="35000"/>
                  </a:schemeClr>
                </a:solidFill>
              </a:rPr>
              <a:t>It is presumed individuals can benefit from the provision of vocational rehabilitation services in terms of an employment outcome.</a:t>
            </a:r>
          </a:p>
          <a:p>
            <a:r>
              <a:rPr lang="en-US" dirty="0">
                <a:solidFill>
                  <a:schemeClr val="tx1">
                    <a:lumMod val="65000"/>
                    <a:lumOff val="35000"/>
                  </a:schemeClr>
                </a:solidFill>
              </a:rPr>
              <a:t>Rarely VR might come across an individual for whom we have significant concerns about their ability to successfully work in competitive integrated employment, (CIE), due to the individual’s disability. </a:t>
            </a:r>
          </a:p>
        </p:txBody>
      </p:sp>
      <p:sp>
        <p:nvSpPr>
          <p:cNvPr id="4" name="Slide Number Placeholder 3">
            <a:extLst>
              <a:ext uri="{FF2B5EF4-FFF2-40B4-BE49-F238E27FC236}">
                <a16:creationId xmlns:a16="http://schemas.microsoft.com/office/drawing/2014/main" id="{BBF58998-33CD-13D8-D9D9-9E66A1D42065}"/>
              </a:ext>
            </a:extLst>
          </p:cNvPr>
          <p:cNvSpPr>
            <a:spLocks noGrp="1"/>
          </p:cNvSpPr>
          <p:nvPr>
            <p:ph type="sldNum" sz="quarter" idx="4"/>
          </p:nvPr>
        </p:nvSpPr>
        <p:spPr/>
        <p:txBody>
          <a:bodyPr/>
          <a:lstStyle/>
          <a:p>
            <a:fld id="{4F666A87-0DF7-4A5C-B8B2-4E7F7417BA6B}" type="slidenum">
              <a:rPr lang="en-US" smtClean="0"/>
              <a:pPr/>
              <a:t>5</a:t>
            </a:fld>
            <a:endParaRPr lang="en-US"/>
          </a:p>
        </p:txBody>
      </p:sp>
    </p:spTree>
    <p:extLst>
      <p:ext uri="{BB962C8B-B14F-4D97-AF65-F5344CB8AC3E}">
        <p14:creationId xmlns:p14="http://schemas.microsoft.com/office/powerpoint/2010/main" val="66932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7AAA6-B331-D6B2-187E-67BE724CD807}"/>
              </a:ext>
            </a:extLst>
          </p:cNvPr>
          <p:cNvSpPr>
            <a:spLocks noGrp="1"/>
          </p:cNvSpPr>
          <p:nvPr>
            <p:ph type="title"/>
          </p:nvPr>
        </p:nvSpPr>
        <p:spPr>
          <a:xfrm>
            <a:off x="609600" y="857464"/>
            <a:ext cx="10479310" cy="1143000"/>
          </a:xfrm>
        </p:spPr>
        <p:txBody>
          <a:bodyPr/>
          <a:lstStyle/>
          <a:p>
            <a:r>
              <a:rPr lang="en-US" sz="4000">
                <a:latin typeface="Aptos"/>
              </a:rPr>
              <a:t>TWE Services are used due to significant </a:t>
            </a:r>
            <a:r>
              <a:rPr lang="en-US" sz="4000" dirty="0">
                <a:latin typeface="Aptos"/>
              </a:rPr>
              <a:t>concerns about ability to benefit.</a:t>
            </a:r>
          </a:p>
        </p:txBody>
      </p:sp>
      <p:sp>
        <p:nvSpPr>
          <p:cNvPr id="3" name="Content Placeholder 2">
            <a:extLst>
              <a:ext uri="{FF2B5EF4-FFF2-40B4-BE49-F238E27FC236}">
                <a16:creationId xmlns:a16="http://schemas.microsoft.com/office/drawing/2014/main" id="{3F0A012C-7521-44E8-E2B1-092996C09BC8}"/>
              </a:ext>
            </a:extLst>
          </p:cNvPr>
          <p:cNvSpPr>
            <a:spLocks noGrp="1"/>
          </p:cNvSpPr>
          <p:nvPr>
            <p:ph idx="1"/>
          </p:nvPr>
        </p:nvSpPr>
        <p:spPr/>
        <p:txBody>
          <a:bodyPr/>
          <a:lstStyle/>
          <a:p>
            <a:r>
              <a:rPr lang="en-US" dirty="0">
                <a:solidFill>
                  <a:schemeClr val="tx1">
                    <a:lumMod val="65000"/>
                    <a:lumOff val="35000"/>
                  </a:schemeClr>
                </a:solidFill>
              </a:rPr>
              <a:t>Prior to VR determining that someone cannot benefit from VR services, VR must conduct an exploration of the capacity to perform work. </a:t>
            </a:r>
          </a:p>
          <a:p>
            <a:r>
              <a:rPr lang="en-US" dirty="0">
                <a:solidFill>
                  <a:schemeClr val="tx1">
                    <a:lumMod val="65000"/>
                    <a:lumOff val="35000"/>
                  </a:schemeClr>
                </a:solidFill>
              </a:rPr>
              <a:t>There must be clear and convincing evidence that the individual cannot work. </a:t>
            </a:r>
          </a:p>
          <a:p>
            <a:r>
              <a:rPr lang="en-US" dirty="0">
                <a:solidFill>
                  <a:schemeClr val="tx1">
                    <a:lumMod val="65000"/>
                    <a:lumOff val="35000"/>
                  </a:schemeClr>
                </a:solidFill>
              </a:rPr>
              <a:t>Trial Work Experiences can be used to gather clear and convincing evidence that CIE will not be possible.</a:t>
            </a:r>
          </a:p>
        </p:txBody>
      </p:sp>
      <p:sp>
        <p:nvSpPr>
          <p:cNvPr id="4" name="Slide Number Placeholder 3">
            <a:extLst>
              <a:ext uri="{FF2B5EF4-FFF2-40B4-BE49-F238E27FC236}">
                <a16:creationId xmlns:a16="http://schemas.microsoft.com/office/drawing/2014/main" id="{FCB5C55C-B04D-829E-4156-AA5D0E4BEB7B}"/>
              </a:ext>
            </a:extLst>
          </p:cNvPr>
          <p:cNvSpPr>
            <a:spLocks noGrp="1"/>
          </p:cNvSpPr>
          <p:nvPr>
            <p:ph type="sldNum" sz="quarter" idx="4"/>
          </p:nvPr>
        </p:nvSpPr>
        <p:spPr/>
        <p:txBody>
          <a:bodyPr/>
          <a:lstStyle/>
          <a:p>
            <a:fld id="{4F666A87-0DF7-4A5C-B8B2-4E7F7417BA6B}" type="slidenum">
              <a:rPr lang="en-US" smtClean="0"/>
              <a:pPr/>
              <a:t>6</a:t>
            </a:fld>
            <a:endParaRPr lang="en-US"/>
          </a:p>
        </p:txBody>
      </p:sp>
    </p:spTree>
    <p:extLst>
      <p:ext uri="{BB962C8B-B14F-4D97-AF65-F5344CB8AC3E}">
        <p14:creationId xmlns:p14="http://schemas.microsoft.com/office/powerpoint/2010/main" val="3182624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D326-9123-E2E8-325B-0F1AA3F0F867}"/>
              </a:ext>
            </a:extLst>
          </p:cNvPr>
          <p:cNvSpPr>
            <a:spLocks noGrp="1"/>
          </p:cNvSpPr>
          <p:nvPr>
            <p:ph type="title"/>
          </p:nvPr>
        </p:nvSpPr>
        <p:spPr/>
        <p:txBody>
          <a:bodyPr/>
          <a:lstStyle/>
          <a:p>
            <a:r>
              <a:rPr lang="en-US" dirty="0"/>
              <a:t>VR will use TWE services in the following situations: </a:t>
            </a:r>
          </a:p>
        </p:txBody>
      </p:sp>
      <p:sp>
        <p:nvSpPr>
          <p:cNvPr id="3" name="Content Placeholder 2">
            <a:extLst>
              <a:ext uri="{FF2B5EF4-FFF2-40B4-BE49-F238E27FC236}">
                <a16:creationId xmlns:a16="http://schemas.microsoft.com/office/drawing/2014/main" id="{440E0B0E-6E9A-F4F0-ADBE-DF75471D63F0}"/>
              </a:ext>
            </a:extLst>
          </p:cNvPr>
          <p:cNvSpPr>
            <a:spLocks noGrp="1"/>
          </p:cNvSpPr>
          <p:nvPr>
            <p:ph idx="1"/>
          </p:nvPr>
        </p:nvSpPr>
        <p:spPr/>
        <p:txBody>
          <a:bodyPr>
            <a:normAutofit fontScale="92500" lnSpcReduction="10000"/>
          </a:bodyPr>
          <a:lstStyle/>
          <a:p>
            <a:pPr marL="0" indent="0">
              <a:buNone/>
            </a:pPr>
            <a:r>
              <a:rPr lang="en-US" dirty="0">
                <a:solidFill>
                  <a:schemeClr val="tx1">
                    <a:lumMod val="65000"/>
                    <a:lumOff val="35000"/>
                  </a:schemeClr>
                </a:solidFill>
              </a:rPr>
              <a:t>TWEs are to be used in 2 situations: </a:t>
            </a:r>
          </a:p>
          <a:p>
            <a:r>
              <a:rPr lang="en-US" dirty="0">
                <a:solidFill>
                  <a:schemeClr val="tx1">
                    <a:lumMod val="65000"/>
                    <a:lumOff val="35000"/>
                  </a:schemeClr>
                </a:solidFill>
              </a:rPr>
              <a:t>Before Eligibility Determination – Most Preferred Option</a:t>
            </a:r>
          </a:p>
          <a:p>
            <a:pPr lvl="1"/>
            <a:r>
              <a:rPr lang="en-US" dirty="0">
                <a:solidFill>
                  <a:schemeClr val="tx1">
                    <a:lumMod val="65000"/>
                    <a:lumOff val="35000"/>
                  </a:schemeClr>
                </a:solidFill>
              </a:rPr>
              <a:t>When Intake VRC questions the ability to benefit</a:t>
            </a:r>
          </a:p>
          <a:p>
            <a:r>
              <a:rPr lang="en-US" dirty="0">
                <a:solidFill>
                  <a:schemeClr val="tx1">
                    <a:lumMod val="65000"/>
                    <a:lumOff val="35000"/>
                  </a:schemeClr>
                </a:solidFill>
              </a:rPr>
              <a:t>Shortly After Eligibility Determination – Less Preferred Option</a:t>
            </a:r>
          </a:p>
          <a:p>
            <a:pPr lvl="1"/>
            <a:r>
              <a:rPr lang="en-US" dirty="0">
                <a:solidFill>
                  <a:schemeClr val="tx1">
                    <a:lumMod val="65000"/>
                    <a:lumOff val="35000"/>
                  </a:schemeClr>
                </a:solidFill>
              </a:rPr>
              <a:t>Information comes to light during plan development </a:t>
            </a:r>
          </a:p>
          <a:p>
            <a:r>
              <a:rPr lang="en-US" dirty="0">
                <a:solidFill>
                  <a:schemeClr val="tx1">
                    <a:lumMod val="65000"/>
                    <a:lumOff val="35000"/>
                  </a:schemeClr>
                </a:solidFill>
              </a:rPr>
              <a:t>VR will no longer use TWE after provision of extensive VR services </a:t>
            </a:r>
          </a:p>
          <a:p>
            <a:endParaRPr lang="en-US" dirty="0"/>
          </a:p>
        </p:txBody>
      </p:sp>
      <p:sp>
        <p:nvSpPr>
          <p:cNvPr id="4" name="Slide Number Placeholder 3">
            <a:extLst>
              <a:ext uri="{FF2B5EF4-FFF2-40B4-BE49-F238E27FC236}">
                <a16:creationId xmlns:a16="http://schemas.microsoft.com/office/drawing/2014/main" id="{232088E2-23D4-4666-EF68-75DE20CF2A0C}"/>
              </a:ext>
            </a:extLst>
          </p:cNvPr>
          <p:cNvSpPr>
            <a:spLocks noGrp="1"/>
          </p:cNvSpPr>
          <p:nvPr>
            <p:ph type="sldNum" sz="quarter" idx="4"/>
          </p:nvPr>
        </p:nvSpPr>
        <p:spPr/>
        <p:txBody>
          <a:bodyPr/>
          <a:lstStyle/>
          <a:p>
            <a:fld id="{4F666A87-0DF7-4A5C-B8B2-4E7F7417BA6B}" type="slidenum">
              <a:rPr lang="en-US" smtClean="0"/>
              <a:pPr/>
              <a:t>7</a:t>
            </a:fld>
            <a:endParaRPr lang="en-US"/>
          </a:p>
        </p:txBody>
      </p:sp>
    </p:spTree>
    <p:extLst>
      <p:ext uri="{BB962C8B-B14F-4D97-AF65-F5344CB8AC3E}">
        <p14:creationId xmlns:p14="http://schemas.microsoft.com/office/powerpoint/2010/main" val="2959631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E63E-57BD-5E0A-5114-76ED9D4B565C}"/>
              </a:ext>
            </a:extLst>
          </p:cNvPr>
          <p:cNvSpPr>
            <a:spLocks noGrp="1"/>
          </p:cNvSpPr>
          <p:nvPr>
            <p:ph type="title"/>
          </p:nvPr>
        </p:nvSpPr>
        <p:spPr/>
        <p:txBody>
          <a:bodyPr/>
          <a:lstStyle/>
          <a:p>
            <a:r>
              <a:rPr lang="en-US"/>
              <a:t>Required Components of TWEs </a:t>
            </a:r>
          </a:p>
        </p:txBody>
      </p:sp>
      <p:sp>
        <p:nvSpPr>
          <p:cNvPr id="3" name="Content Placeholder 2">
            <a:extLst>
              <a:ext uri="{FF2B5EF4-FFF2-40B4-BE49-F238E27FC236}">
                <a16:creationId xmlns:a16="http://schemas.microsoft.com/office/drawing/2014/main" id="{963F098F-8D5F-5E0F-8D8E-382C086598A3}"/>
              </a:ext>
            </a:extLst>
          </p:cNvPr>
          <p:cNvSpPr>
            <a:spLocks noGrp="1"/>
          </p:cNvSpPr>
          <p:nvPr>
            <p:ph idx="1"/>
          </p:nvPr>
        </p:nvSpPr>
        <p:spPr/>
        <p:txBody>
          <a:bodyPr vert="horz" lIns="91440" tIns="45720" rIns="91440" bIns="45720" rtlCol="0" anchor="t">
            <a:normAutofit/>
          </a:bodyPr>
          <a:lstStyle/>
          <a:p>
            <a:pPr marL="0" indent="0">
              <a:buNone/>
            </a:pPr>
            <a:r>
              <a:rPr lang="en-US">
                <a:solidFill>
                  <a:schemeClr val="tx1">
                    <a:lumMod val="65000"/>
                    <a:lumOff val="35000"/>
                  </a:schemeClr>
                </a:solidFill>
              </a:rPr>
              <a:t>Required Components of Trial Work Experience Services:</a:t>
            </a:r>
          </a:p>
          <a:p>
            <a:r>
              <a:rPr lang="en-US">
                <a:solidFill>
                  <a:schemeClr val="tx1">
                    <a:lumMod val="65000"/>
                    <a:lumOff val="35000"/>
                  </a:schemeClr>
                </a:solidFill>
                <a:latin typeface="Aptos Serif"/>
                <a:cs typeface="Aptos Serif"/>
              </a:rPr>
              <a:t>Be of sufficient variety over a sufficient period of time</a:t>
            </a:r>
            <a:endParaRPr lang="en-US">
              <a:solidFill>
                <a:schemeClr val="tx1">
                  <a:lumMod val="65000"/>
                  <a:lumOff val="35000"/>
                </a:schemeClr>
              </a:solidFill>
              <a:cs typeface="Aptos Serif"/>
            </a:endParaRPr>
          </a:p>
          <a:p>
            <a:r>
              <a:rPr lang="en-US">
                <a:solidFill>
                  <a:schemeClr val="tx1">
                    <a:lumMod val="65000"/>
                    <a:lumOff val="35000"/>
                  </a:schemeClr>
                </a:solidFill>
                <a:latin typeface="Aptos Serif"/>
                <a:cs typeface="Aptos Serif"/>
              </a:rPr>
              <a:t>Provided in competitive integrated employment setting to the maximum extent possible </a:t>
            </a:r>
          </a:p>
          <a:p>
            <a:r>
              <a:rPr lang="en-US">
                <a:solidFill>
                  <a:schemeClr val="tx1">
                    <a:lumMod val="65000"/>
                    <a:lumOff val="35000"/>
                  </a:schemeClr>
                </a:solidFill>
              </a:rPr>
              <a:t>VR must provide appropriate supports </a:t>
            </a:r>
          </a:p>
          <a:p>
            <a:pPr lvl="1"/>
            <a:r>
              <a:rPr lang="en-US">
                <a:solidFill>
                  <a:schemeClr val="tx1">
                    <a:lumMod val="65000"/>
                    <a:lumOff val="35000"/>
                  </a:schemeClr>
                </a:solidFill>
              </a:rPr>
              <a:t>AT devices, personal assistance services, job coaching, etc.</a:t>
            </a:r>
          </a:p>
        </p:txBody>
      </p:sp>
      <p:sp>
        <p:nvSpPr>
          <p:cNvPr id="4" name="Slide Number Placeholder 3">
            <a:extLst>
              <a:ext uri="{FF2B5EF4-FFF2-40B4-BE49-F238E27FC236}">
                <a16:creationId xmlns:a16="http://schemas.microsoft.com/office/drawing/2014/main" id="{F6468E88-5114-B3C9-DCB4-D3C32581ED65}"/>
              </a:ext>
            </a:extLst>
          </p:cNvPr>
          <p:cNvSpPr>
            <a:spLocks noGrp="1"/>
          </p:cNvSpPr>
          <p:nvPr>
            <p:ph type="sldNum" sz="quarter" idx="4"/>
          </p:nvPr>
        </p:nvSpPr>
        <p:spPr/>
        <p:txBody>
          <a:bodyPr/>
          <a:lstStyle/>
          <a:p>
            <a:fld id="{4F666A87-0DF7-4A5C-B8B2-4E7F7417BA6B}" type="slidenum">
              <a:rPr lang="en-US" smtClean="0"/>
              <a:pPr/>
              <a:t>8</a:t>
            </a:fld>
            <a:endParaRPr lang="en-US"/>
          </a:p>
        </p:txBody>
      </p:sp>
    </p:spTree>
    <p:extLst>
      <p:ext uri="{BB962C8B-B14F-4D97-AF65-F5344CB8AC3E}">
        <p14:creationId xmlns:p14="http://schemas.microsoft.com/office/powerpoint/2010/main" val="1671611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2AEDD-2751-93D0-42F5-FB7EC119242C}"/>
              </a:ext>
            </a:extLst>
          </p:cNvPr>
          <p:cNvSpPr>
            <a:spLocks noGrp="1"/>
          </p:cNvSpPr>
          <p:nvPr>
            <p:ph type="title"/>
          </p:nvPr>
        </p:nvSpPr>
        <p:spPr>
          <a:xfrm>
            <a:off x="609600" y="960437"/>
            <a:ext cx="9459310" cy="1143000"/>
          </a:xfrm>
        </p:spPr>
        <p:txBody>
          <a:bodyPr/>
          <a:lstStyle/>
          <a:p>
            <a:r>
              <a:rPr lang="en-US" dirty="0"/>
              <a:t>How to Discuss TWE services with Participants and Families (1):</a:t>
            </a:r>
          </a:p>
        </p:txBody>
      </p:sp>
      <p:sp>
        <p:nvSpPr>
          <p:cNvPr id="3" name="Content Placeholder 2">
            <a:extLst>
              <a:ext uri="{FF2B5EF4-FFF2-40B4-BE49-F238E27FC236}">
                <a16:creationId xmlns:a16="http://schemas.microsoft.com/office/drawing/2014/main" id="{20FC5143-A814-A597-90E6-DFD9A66E6215}"/>
              </a:ext>
            </a:extLst>
          </p:cNvPr>
          <p:cNvSpPr>
            <a:spLocks noGrp="1"/>
          </p:cNvSpPr>
          <p:nvPr>
            <p:ph idx="1"/>
          </p:nvPr>
        </p:nvSpPr>
        <p:spPr/>
        <p:txBody>
          <a:bodyPr vert="horz" lIns="91440" tIns="45720" rIns="91440" bIns="45720" rtlCol="0" anchor="t">
            <a:normAutofit/>
          </a:bodyPr>
          <a:lstStyle/>
          <a:p>
            <a:pPr marL="0" indent="0">
              <a:buNone/>
            </a:pPr>
            <a:r>
              <a:rPr lang="en-US" dirty="0">
                <a:solidFill>
                  <a:schemeClr val="tx1">
                    <a:lumMod val="65000"/>
                    <a:lumOff val="35000"/>
                  </a:schemeClr>
                </a:solidFill>
                <a:latin typeface="Aptos Serif"/>
                <a:cs typeface="Aptos Serif"/>
              </a:rPr>
              <a:t>TWE services are provided due to significant concerns about the participant's ability to achieve CIE. </a:t>
            </a:r>
          </a:p>
          <a:p>
            <a:r>
              <a:rPr lang="en-US" dirty="0">
                <a:solidFill>
                  <a:schemeClr val="tx1">
                    <a:lumMod val="65000"/>
                    <a:lumOff val="35000"/>
                  </a:schemeClr>
                </a:solidFill>
                <a:latin typeface="Aptos Serif"/>
                <a:cs typeface="Aptos Serif"/>
              </a:rPr>
              <a:t>However, it is important to take care to discuss TWE services in a sensitive manner. </a:t>
            </a:r>
          </a:p>
          <a:p>
            <a:r>
              <a:rPr lang="en-US" dirty="0">
                <a:solidFill>
                  <a:schemeClr val="tx1">
                    <a:lumMod val="65000"/>
                    <a:lumOff val="35000"/>
                  </a:schemeClr>
                </a:solidFill>
              </a:rPr>
              <a:t>As with any other service </a:t>
            </a:r>
            <a:r>
              <a:rPr lang="en-US">
                <a:solidFill>
                  <a:schemeClr val="tx1">
                    <a:lumMod val="65000"/>
                    <a:lumOff val="35000"/>
                  </a:schemeClr>
                </a:solidFill>
              </a:rPr>
              <a:t>that VR provides, </a:t>
            </a:r>
            <a:r>
              <a:rPr lang="en-US" dirty="0">
                <a:solidFill>
                  <a:schemeClr val="tx1">
                    <a:lumMod val="65000"/>
                    <a:lumOff val="35000"/>
                  </a:schemeClr>
                </a:solidFill>
              </a:rPr>
              <a:t>we want participants to feel supported and know we are hoping for success.  </a:t>
            </a:r>
          </a:p>
        </p:txBody>
      </p:sp>
      <p:sp>
        <p:nvSpPr>
          <p:cNvPr id="4" name="Slide Number Placeholder 3">
            <a:extLst>
              <a:ext uri="{FF2B5EF4-FFF2-40B4-BE49-F238E27FC236}">
                <a16:creationId xmlns:a16="http://schemas.microsoft.com/office/drawing/2014/main" id="{5CBCAE1F-C443-0F78-1AFC-D759CEB6A43B}"/>
              </a:ext>
            </a:extLst>
          </p:cNvPr>
          <p:cNvSpPr>
            <a:spLocks noGrp="1"/>
          </p:cNvSpPr>
          <p:nvPr>
            <p:ph type="sldNum" sz="quarter" idx="4"/>
          </p:nvPr>
        </p:nvSpPr>
        <p:spPr/>
        <p:txBody>
          <a:bodyPr/>
          <a:lstStyle/>
          <a:p>
            <a:fld id="{4F666A87-0DF7-4A5C-B8B2-4E7F7417BA6B}" type="slidenum">
              <a:rPr lang="en-US" smtClean="0"/>
              <a:pPr/>
              <a:t>9</a:t>
            </a:fld>
            <a:endParaRPr lang="en-US"/>
          </a:p>
        </p:txBody>
      </p:sp>
    </p:spTree>
    <p:extLst>
      <p:ext uri="{BB962C8B-B14F-4D97-AF65-F5344CB8AC3E}">
        <p14:creationId xmlns:p14="http://schemas.microsoft.com/office/powerpoint/2010/main" val="34163111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2_FSSA-Style3">
  <a:themeElements>
    <a:clrScheme name="FSSA">
      <a:dk1>
        <a:sysClr val="windowText" lastClr="000000"/>
      </a:dk1>
      <a:lt1>
        <a:sysClr val="window" lastClr="FFFFFF"/>
      </a:lt1>
      <a:dk2>
        <a:srgbClr val="44546A"/>
      </a:dk2>
      <a:lt2>
        <a:srgbClr val="E7E6E6"/>
      </a:lt2>
      <a:accent1>
        <a:srgbClr val="008C5B"/>
      </a:accent1>
      <a:accent2>
        <a:srgbClr val="265F92"/>
      </a:accent2>
      <a:accent3>
        <a:srgbClr val="77787B"/>
      </a:accent3>
      <a:accent4>
        <a:srgbClr val="BED738"/>
      </a:accent4>
      <a:accent5>
        <a:srgbClr val="FFD100"/>
      </a:accent5>
      <a:accent6>
        <a:srgbClr val="002E6D"/>
      </a:accent6>
      <a:hlink>
        <a:srgbClr val="0563C1"/>
      </a:hlink>
      <a:folHlink>
        <a:srgbClr val="954F72"/>
      </a:folHlink>
    </a:clrScheme>
    <a:fontScheme name="FSSA">
      <a:majorFont>
        <a:latin typeface="Trebuchet M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Autofit/>
      </a:bodyPr>
      <a:lstStyle>
        <a:defPPr algn="r">
          <a:defRPr sz="3600" b="0" dirty="0" smtClean="0">
            <a:solidFill>
              <a:schemeClr val="tx1"/>
            </a:solidFill>
          </a:defRPr>
        </a:defPPr>
      </a:lstStyle>
    </a:txDef>
  </a:objectDefaults>
  <a:extraClrSchemeLst/>
  <a:extLst>
    <a:ext uri="{05A4C25C-085E-4340-85A3-A5531E510DB2}">
      <thm15:themeFamily xmlns:thm15="http://schemas.microsoft.com/office/thememl/2012/main" name="fssa-style-02" id="{6D705E1F-F56C-4005-82E0-3AB2BF59F427}" vid="{A235E759-D664-4920-BA51-7B2C34B1EB5A}"/>
    </a:ext>
  </a:extLst>
</a:theme>
</file>

<file path=ppt/theme/theme4.xml><?xml version="1.0" encoding="utf-8"?>
<a:theme xmlns:a="http://schemas.openxmlformats.org/drawingml/2006/main" name="FSSA-Style3">
  <a:themeElements>
    <a:clrScheme name="FSSA">
      <a:dk1>
        <a:sysClr val="windowText" lastClr="000000"/>
      </a:dk1>
      <a:lt1>
        <a:sysClr val="window" lastClr="FFFFFF"/>
      </a:lt1>
      <a:dk2>
        <a:srgbClr val="44546A"/>
      </a:dk2>
      <a:lt2>
        <a:srgbClr val="E7E6E6"/>
      </a:lt2>
      <a:accent1>
        <a:srgbClr val="008C5B"/>
      </a:accent1>
      <a:accent2>
        <a:srgbClr val="265F92"/>
      </a:accent2>
      <a:accent3>
        <a:srgbClr val="77787B"/>
      </a:accent3>
      <a:accent4>
        <a:srgbClr val="BED738"/>
      </a:accent4>
      <a:accent5>
        <a:srgbClr val="FFD100"/>
      </a:accent5>
      <a:accent6>
        <a:srgbClr val="002E6D"/>
      </a:accent6>
      <a:hlink>
        <a:srgbClr val="0563C1"/>
      </a:hlink>
      <a:folHlink>
        <a:srgbClr val="954F72"/>
      </a:folHlink>
    </a:clrScheme>
    <a:fontScheme name="FSSA">
      <a:majorFont>
        <a:latin typeface="Trebuchet M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Autofit/>
      </a:bodyPr>
      <a:lstStyle>
        <a:defPPr algn="r">
          <a:defRPr sz="3600" b="0" dirty="0" smtClean="0">
            <a:solidFill>
              <a:schemeClr val="tx1"/>
            </a:solidFill>
          </a:defRPr>
        </a:defPPr>
      </a:lstStyle>
    </a:txDef>
  </a:objectDefaults>
  <a:extraClrSchemeLst/>
  <a:extLst>
    <a:ext uri="{05A4C25C-085E-4340-85A3-A5531E510DB2}">
      <thm15:themeFamily xmlns:thm15="http://schemas.microsoft.com/office/thememl/2012/main" name="fssa-style-02" id="{6D705E1F-F56C-4005-82E0-3AB2BF59F427}" vid="{14FBC3B4-E75B-4379-BDB6-9B9FE6595C8A}"/>
    </a:ext>
  </a:extLst>
</a:theme>
</file>

<file path=ppt/theme/theme5.xml><?xml version="1.0" encoding="utf-8"?>
<a:theme xmlns:a="http://schemas.openxmlformats.org/drawingml/2006/main" name="1_FSSA-Style3">
  <a:themeElements>
    <a:clrScheme name="FSSA">
      <a:dk1>
        <a:sysClr val="windowText" lastClr="000000"/>
      </a:dk1>
      <a:lt1>
        <a:sysClr val="window" lastClr="FFFFFF"/>
      </a:lt1>
      <a:dk2>
        <a:srgbClr val="44546A"/>
      </a:dk2>
      <a:lt2>
        <a:srgbClr val="E7E6E6"/>
      </a:lt2>
      <a:accent1>
        <a:srgbClr val="008C5B"/>
      </a:accent1>
      <a:accent2>
        <a:srgbClr val="265F92"/>
      </a:accent2>
      <a:accent3>
        <a:srgbClr val="77787B"/>
      </a:accent3>
      <a:accent4>
        <a:srgbClr val="BED738"/>
      </a:accent4>
      <a:accent5>
        <a:srgbClr val="FFD100"/>
      </a:accent5>
      <a:accent6>
        <a:srgbClr val="002E6D"/>
      </a:accent6>
      <a:hlink>
        <a:srgbClr val="0563C1"/>
      </a:hlink>
      <a:folHlink>
        <a:srgbClr val="954F72"/>
      </a:folHlink>
    </a:clrScheme>
    <a:fontScheme name="FSSA">
      <a:majorFont>
        <a:latin typeface="Trebuchet M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Autofit/>
      </a:bodyPr>
      <a:lstStyle>
        <a:defPPr algn="r">
          <a:defRPr sz="3600" b="0" dirty="0" smtClean="0">
            <a:solidFill>
              <a:schemeClr val="tx1"/>
            </a:solidFill>
          </a:defRPr>
        </a:defPPr>
      </a:lstStyle>
    </a:txDef>
  </a:objectDefaults>
  <a:extraClrSchemeLst/>
  <a:extLst>
    <a:ext uri="{05A4C25C-085E-4340-85A3-A5531E510DB2}">
      <thm15:themeFamily xmlns:thm15="http://schemas.microsoft.com/office/thememl/2012/main" name="fssa-style-02" id="{6D705E1F-F56C-4005-82E0-3AB2BF59F427}" vid="{41F2AE01-9F9E-4A74-A83E-564CCAB16962}"/>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FSSA-Style1</Template>
  <TotalTime>464</TotalTime>
  <Words>2752</Words>
  <Application>Microsoft Office PowerPoint</Application>
  <PresentationFormat>Widescreen</PresentationFormat>
  <Paragraphs>274</Paragraphs>
  <Slides>42</Slides>
  <Notes>28</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42</vt:i4>
      </vt:variant>
    </vt:vector>
  </HeadingPairs>
  <TitlesOfParts>
    <vt:vector size="55" baseType="lpstr">
      <vt:lpstr>Aptos</vt:lpstr>
      <vt:lpstr>Aptos Display</vt:lpstr>
      <vt:lpstr>Aptos Serif</vt:lpstr>
      <vt:lpstr>Arial</vt:lpstr>
      <vt:lpstr>Calibri</vt:lpstr>
      <vt:lpstr>Courier New</vt:lpstr>
      <vt:lpstr>Times New Roman</vt:lpstr>
      <vt:lpstr>Wingdings</vt:lpstr>
      <vt:lpstr>1_Custom Design</vt:lpstr>
      <vt:lpstr>Custom Design</vt:lpstr>
      <vt:lpstr>2_FSSA-Style3</vt:lpstr>
      <vt:lpstr>FSSA-Style3</vt:lpstr>
      <vt:lpstr>1_FSSA-Style3</vt:lpstr>
      <vt:lpstr> VR Provider Training: Trial Work Experience Services</vt:lpstr>
      <vt:lpstr>Goals for Today </vt:lpstr>
      <vt:lpstr>Introduction to Today’s Topic</vt:lpstr>
      <vt:lpstr>Introduction – Employment First </vt:lpstr>
      <vt:lpstr>Eligibility Criteria – Presumed to Be Able to Benefit</vt:lpstr>
      <vt:lpstr>TWE Services are used due to significant concerns about ability to benefit.</vt:lpstr>
      <vt:lpstr>VR will use TWE services in the following situations: </vt:lpstr>
      <vt:lpstr>Required Components of TWEs </vt:lpstr>
      <vt:lpstr>How to Discuss TWE services with Participants and Families (1):</vt:lpstr>
      <vt:lpstr>How to Discuss TWE services with Participants and Families (2):</vt:lpstr>
      <vt:lpstr>How to Discuss TWE Services with Participants &amp; Families (3)</vt:lpstr>
      <vt:lpstr>How to Discuss TWE Services with Participants &amp; Families (4)</vt:lpstr>
      <vt:lpstr>Important to include individual in developing the TWE </vt:lpstr>
      <vt:lpstr>VR Predicament </vt:lpstr>
      <vt:lpstr>Segue</vt:lpstr>
      <vt:lpstr>Before VR Referral for TWE Services</vt:lpstr>
      <vt:lpstr>Before VR Referral for TWE services - Assistive Tech </vt:lpstr>
      <vt:lpstr>TWE Referral </vt:lpstr>
      <vt:lpstr>TWE Referral - example</vt:lpstr>
      <vt:lpstr>TWE Plan - slide 1</vt:lpstr>
      <vt:lpstr> TWE Plan  - slide 2</vt:lpstr>
      <vt:lpstr>TWE Plan – Slide 3</vt:lpstr>
      <vt:lpstr>TWE Plan – Slide 4</vt:lpstr>
      <vt:lpstr>TWE – Authorization </vt:lpstr>
      <vt:lpstr>TWE – Getting Started </vt:lpstr>
      <vt:lpstr>During the TWE </vt:lpstr>
      <vt:lpstr>TWE Report </vt:lpstr>
      <vt:lpstr>TWE Report – slide 1</vt:lpstr>
      <vt:lpstr>TWE Report – slide 2</vt:lpstr>
      <vt:lpstr>TWE Report – slide 3</vt:lpstr>
      <vt:lpstr>TWE Report – slide 4</vt:lpstr>
      <vt:lpstr>Meetings after TWE</vt:lpstr>
      <vt:lpstr>After the First TWE</vt:lpstr>
      <vt:lpstr>After the First TWE (cont’d)</vt:lpstr>
      <vt:lpstr>After the Second TWE</vt:lpstr>
      <vt:lpstr>Questions? </vt:lpstr>
      <vt:lpstr> Question - Can TWEs be used after extensive employment services or other services have been provided? </vt:lpstr>
      <vt:lpstr>What if we are having difficulty finding an employer willing to host a trial work experience? </vt:lpstr>
      <vt:lpstr>Question: Are we getting this training because VR anticipates an increase in referrals for Trial Work Experiences?</vt:lpstr>
      <vt:lpstr> Question: What does clear and convincing evidence mean?  </vt:lpstr>
      <vt:lpstr> Question: How long or how many hours does a Trial Work Experience need to be?  </vt:lpstr>
      <vt:lpstr>Questions?</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Trial Work Experiences</dc:title>
  <dc:creator>Upchurch, Steve</dc:creator>
  <cp:lastModifiedBy>Milliken, Roberta A</cp:lastModifiedBy>
  <cp:revision>29</cp:revision>
  <dcterms:created xsi:type="dcterms:W3CDTF">2017-02-10T17:00:02Z</dcterms:created>
  <dcterms:modified xsi:type="dcterms:W3CDTF">2026-07-08T12:50:33Z</dcterms:modified>
</cp:coreProperties>
</file>